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10287000" cx="18288000"/>
  <p:notesSz cx="6858000" cy="9144000"/>
  <p:embeddedFontLst>
    <p:embeddedFont>
      <p:font typeface="Barlow Medium"/>
      <p:regular r:id="rId32"/>
      <p:bold r:id="rId33"/>
      <p:italic r:id="rId34"/>
      <p:boldItalic r:id="rId35"/>
    </p:embeddedFont>
    <p:embeddedFont>
      <p:font typeface="Barlow SemiBold"/>
      <p:regular r:id="rId36"/>
      <p:bold r:id="rId37"/>
      <p:italic r:id="rId38"/>
      <p:boldItalic r:id="rId39"/>
    </p:embeddedFont>
    <p:embeddedFont>
      <p:font typeface="Barlow"/>
      <p:bold r:id="rId40"/>
      <p:boldItalic r:id="rId41"/>
    </p:embeddedFont>
    <p:embeddedFont>
      <p:font typeface="Alatsi"/>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3" roundtripDataSignature="AMtx7mjIpdznBhclO7mrVYk3Ctoqr73P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92B6A5-39FC-456E-9E1C-1796F7B86ABA}">
  <a:tblStyle styleId="{7192B6A5-39FC-456E-9E1C-1796F7B86AB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bold.fntdata"/><Relationship Id="rId20" Type="http://schemas.openxmlformats.org/officeDocument/2006/relationships/slide" Target="slides/slide14.xml"/><Relationship Id="rId42" Type="http://schemas.openxmlformats.org/officeDocument/2006/relationships/font" Target="fonts/Alatsi-regular.fntdata"/><Relationship Id="rId41" Type="http://schemas.openxmlformats.org/officeDocument/2006/relationships/font" Target="fonts/Barlow-bold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BarlowMedium-bold.fntdata"/><Relationship Id="rId10" Type="http://schemas.openxmlformats.org/officeDocument/2006/relationships/slide" Target="slides/slide4.xml"/><Relationship Id="rId32" Type="http://schemas.openxmlformats.org/officeDocument/2006/relationships/font" Target="fonts/BarlowMedium-regular.fntdata"/><Relationship Id="rId13" Type="http://schemas.openxmlformats.org/officeDocument/2006/relationships/slide" Target="slides/slide7.xml"/><Relationship Id="rId35" Type="http://schemas.openxmlformats.org/officeDocument/2006/relationships/font" Target="fonts/BarlowMedium-boldItalic.fntdata"/><Relationship Id="rId12" Type="http://schemas.openxmlformats.org/officeDocument/2006/relationships/slide" Target="slides/slide6.xml"/><Relationship Id="rId34" Type="http://schemas.openxmlformats.org/officeDocument/2006/relationships/font" Target="fonts/BarlowMedium-italic.fntdata"/><Relationship Id="rId15" Type="http://schemas.openxmlformats.org/officeDocument/2006/relationships/slide" Target="slides/slide9.xml"/><Relationship Id="rId37" Type="http://schemas.openxmlformats.org/officeDocument/2006/relationships/font" Target="fonts/BarlowSemiBold-bold.fntdata"/><Relationship Id="rId14" Type="http://schemas.openxmlformats.org/officeDocument/2006/relationships/slide" Target="slides/slide8.xml"/><Relationship Id="rId36" Type="http://schemas.openxmlformats.org/officeDocument/2006/relationships/font" Target="fonts/BarlowSemiBold-regular.fntdata"/><Relationship Id="rId17" Type="http://schemas.openxmlformats.org/officeDocument/2006/relationships/slide" Target="slides/slide11.xml"/><Relationship Id="rId39" Type="http://schemas.openxmlformats.org/officeDocument/2006/relationships/font" Target="fonts/BarlowSemiBold-boldItalic.fntdata"/><Relationship Id="rId16" Type="http://schemas.openxmlformats.org/officeDocument/2006/relationships/slide" Target="slides/slide10.xml"/><Relationship Id="rId38" Type="http://schemas.openxmlformats.org/officeDocument/2006/relationships/font" Target="fonts/BarlowSemi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Hello, My name is Diadon and I am a researcher and </a:t>
            </a:r>
            <a:r>
              <a:rPr lang="en-US"/>
              <a:t>experimentalist</a:t>
            </a:r>
            <a:r>
              <a:rPr lang="en-US"/>
              <a:t> with Conscious.Energy and the  LENR-Forum.</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11" name="Google Shape;311;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12" name="Google Shape;312;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Collecting data sets for machine learning investigations into low energy nuclear reactions can be a challenging task, as the phenomena are often rare and difficult to reproduce. In addition, the data must be carefully curated and preprocessed to ensure that it is suitable for use with machine learning algorithms. This may involve filtering out noise, normalizing the data, or selecting relevant features. Despite these challenges, the use of machine learning techniques has shown promise in uncovering new insights into low energy nuclear reactions.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Sources: Experimental observations, simulations, theoretical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Content: Information on particles, energies, trajectories, reaction conditions, materials, environmental factors.</a:t>
            </a:r>
            <a:endParaRPr/>
          </a:p>
          <a:p>
            <a:pPr indent="0" lvl="0" marL="0" rtl="0" algn="l">
              <a:spcBef>
                <a:spcPts val="0"/>
              </a:spcBef>
              <a:spcAft>
                <a:spcPts val="0"/>
              </a:spcAft>
              <a:buNone/>
            </a:pPr>
            <a:r>
              <a:rPr lang="en-US"/>
              <a:t>Challenges in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Collection: Phenomena are rare, hard to reproduce, and can be wrapped in IP (intellectual property).</a:t>
            </a:r>
            <a:endParaRPr/>
          </a:p>
          <a:p>
            <a:pPr indent="0" lvl="0" marL="0" rtl="0" algn="l">
              <a:spcBef>
                <a:spcPts val="0"/>
              </a:spcBef>
              <a:spcAft>
                <a:spcPts val="0"/>
              </a:spcAft>
              <a:buNone/>
            </a:pPr>
            <a:r>
              <a:rPr lang="en-US"/>
              <a:t>Data Preparation: Careful curation, preprocessing (e.g., noise filtering, normalization, feature selection).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Potential: Machine learning offers promising insights into low energy nuclear reactions.</a:t>
            </a:r>
            <a:endParaRPr/>
          </a:p>
        </p:txBody>
      </p:sp>
      <p:sp>
        <p:nvSpPr>
          <p:cNvPr id="314" name="Google Shape;314;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15" name="Google Shape;315;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57" name="Google Shape;357;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58" name="Google Shape;358;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 preprocessing is a crucial step in utilizing machine learning techniques for investigating low energy nuclear reactions.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Data Collection: Gather raw data from various sources  of focus.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Data Cleaning: Remove noise and handle missing values for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Data Integration: Combine different sources into one coherent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Data Transformation: Scale or normalize data, encode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 Data Reduction: Reduce complexity without losing essential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6. Data Splitting:</a:t>
            </a:r>
            <a:endParaRPr/>
          </a:p>
          <a:p>
            <a:pPr indent="0" lvl="0" marL="0" rtl="0" algn="l">
              <a:spcBef>
                <a:spcPts val="0"/>
              </a:spcBef>
              <a:spcAft>
                <a:spcPts val="0"/>
              </a:spcAft>
              <a:buNone/>
            </a:pPr>
            <a:r>
              <a:rPr lang="en-US"/>
              <a:t>Divide into training, validation, and testing sets for model evaluation.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Goal: Create a manageable dataset that retains essential qualities, reducing computational costs, and enhancing model performance.</a:t>
            </a:r>
            <a:endParaRPr/>
          </a:p>
        </p:txBody>
      </p:sp>
      <p:sp>
        <p:nvSpPr>
          <p:cNvPr id="360" name="Google Shape;360;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1" name="Google Shape;361;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49" name="Google Shape;449;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50" name="Google Shape;450;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Feature selection is the process of picking the most important clues to understand a subject matter or function, for example low energy nuclear reactions, in machine learning. It's about finding the key details that really matter for predicting how these reactions will work according to nature.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use different methods to pick these key details, like checking how closely they're connected to what we are attempting to predict, how well they separate different types of reactions, and how consistent they are in various experiments.</a:t>
            </a:r>
            <a:endParaRPr/>
          </a:p>
        </p:txBody>
      </p:sp>
      <p:sp>
        <p:nvSpPr>
          <p:cNvPr id="452" name="Google Shape;452;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53" name="Google Shape;453;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66" name="Google Shape;466;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67" name="Google Shape;467;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used applied machine learning techniques to various aspects of low energy nuclear reactions (LENR) and lattice-assisted nuclear reactions (LANR). One important application is predicting reaction outcomes. </a:t>
            </a:r>
            <a:endParaRPr/>
          </a:p>
          <a:p>
            <a:pPr indent="0" lvl="0" marL="0" rtl="0" algn="l">
              <a:spcBef>
                <a:spcPts val="0"/>
              </a:spcBef>
              <a:spcAft>
                <a:spcPts val="0"/>
              </a:spcAft>
              <a:buNone/>
            </a:pPr>
            <a:r>
              <a:rPr lang="en-US"/>
              <a:t>By analyzing data from previous experiments, machine learning algorithms can identify patterns and make predictions about the likelihood of certain reactions occurring under complex conditions. This information can help researchers optimize experimental conditions and improve the efficiency of their R &amp; 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application of machine learning in LENR and LANR is optimizing experimental conditions. Machine learning algorithms can analyze large amounts of data from multiple sources, including sensor readings and experimental results, to identify the optimal conditions for a given reaction. This can save researchers time and resources by reducing the number of experiments needed to achieve desired results.</a:t>
            </a:r>
            <a:endParaRPr/>
          </a:p>
        </p:txBody>
      </p:sp>
      <p:sp>
        <p:nvSpPr>
          <p:cNvPr id="469" name="Google Shape;469;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70" name="Google Shape;470;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84" name="Google Shape;484;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85" name="Google Shape;485;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generative pre-trained transformer models like LLMs with quality datasets and python libraries can be a novel statistical analysis tool. Here we used our ARA to compile Publications over time and create a visual representation for the data.</a:t>
            </a:r>
            <a:endParaRPr/>
          </a:p>
          <a:p>
            <a:pPr indent="0" lvl="0" marL="0" rtl="0" algn="l">
              <a:spcBef>
                <a:spcPts val="0"/>
              </a:spcBef>
              <a:spcAft>
                <a:spcPts val="0"/>
              </a:spcAft>
              <a:buNone/>
            </a:pPr>
            <a:r>
              <a:rPr lang="en-US"/>
              <a:t>It looks like </a:t>
            </a:r>
            <a:r>
              <a:rPr lang="en-US"/>
              <a:t>something interesting</a:t>
            </a:r>
            <a:r>
              <a:rPr lang="en-US"/>
              <a:t> happened in 1989? ;)</a:t>
            </a:r>
            <a:endParaRPr/>
          </a:p>
        </p:txBody>
      </p:sp>
      <p:sp>
        <p:nvSpPr>
          <p:cNvPr id="487" name="Google Shape;487;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88" name="Google Shape;488;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00" name="Google Shape;500;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01" name="Google Shape;501;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a 3D Plot </a:t>
            </a:r>
            <a:r>
              <a:rPr lang="en-US"/>
              <a:t>visual</a:t>
            </a:r>
            <a:r>
              <a:rPr lang="en-US"/>
              <a:t> analysis for the specific heat capacity of 600ml of water for calorimetry.</a:t>
            </a:r>
            <a:endParaRPr/>
          </a:p>
          <a:p>
            <a:pPr indent="0" lvl="0" marL="0" rtl="0" algn="l">
              <a:spcBef>
                <a:spcPts val="0"/>
              </a:spcBef>
              <a:spcAft>
                <a:spcPts val="0"/>
              </a:spcAft>
              <a:buNone/>
            </a:pPr>
            <a:r>
              <a:rPr lang="en-US"/>
              <a:t>The later plasma </a:t>
            </a:r>
            <a:r>
              <a:rPr lang="en-US"/>
              <a:t>electrolysis</a:t>
            </a:r>
            <a:r>
              <a:rPr lang="en-US"/>
              <a:t> </a:t>
            </a:r>
            <a:r>
              <a:rPr lang="en-US"/>
              <a:t>experiments</a:t>
            </a:r>
            <a:r>
              <a:rPr lang="en-US"/>
              <a:t> failed however due to strong EMI.</a:t>
            </a:r>
            <a:endParaRPr/>
          </a:p>
        </p:txBody>
      </p:sp>
      <p:sp>
        <p:nvSpPr>
          <p:cNvPr id="503" name="Google Shape;503;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04" name="Google Shape;504;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17" name="Google Shape;517;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18" name="Google Shape;518;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collected 60+ theories on </a:t>
            </a:r>
            <a:r>
              <a:rPr lang="en-US"/>
              <a:t>mathematical models</a:t>
            </a:r>
            <a:r>
              <a:rPr lang="en-US"/>
              <a:t> for Nuclear Fusion. That’s enough to make any researchers head explode!</a:t>
            </a:r>
            <a:endParaRPr/>
          </a:p>
        </p:txBody>
      </p:sp>
      <p:sp>
        <p:nvSpPr>
          <p:cNvPr id="520" name="Google Shape;520;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21" name="Google Shape;521;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36" name="Google Shape;536;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37" name="Google Shape;537;p1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Here is a visualization using a Venn diagram created by our ARA which shows the </a:t>
            </a:r>
            <a:r>
              <a:rPr lang="en-US"/>
              <a:t>similarities</a:t>
            </a:r>
            <a:r>
              <a:rPr lang="en-US"/>
              <a:t> of the 10 popular models.</a:t>
            </a:r>
            <a:endParaRPr/>
          </a:p>
          <a:p>
            <a:pPr indent="0" lvl="0" marL="0" rtl="0" algn="l">
              <a:spcBef>
                <a:spcPts val="0"/>
              </a:spcBef>
              <a:spcAft>
                <a:spcPts val="0"/>
              </a:spcAft>
              <a:buSzPts val="1100"/>
              <a:buNone/>
            </a:pPr>
            <a:r>
              <a:rPr lang="en-US"/>
              <a:t>1. Classic D-D Fusion Models</a:t>
            </a:r>
            <a:endParaRPr/>
          </a:p>
          <a:p>
            <a:pPr indent="0" lvl="0" marL="0" rtl="0" algn="l">
              <a:spcBef>
                <a:spcPts val="0"/>
              </a:spcBef>
              <a:spcAft>
                <a:spcPts val="0"/>
              </a:spcAft>
              <a:buClr>
                <a:schemeClr val="dk1"/>
              </a:buClr>
              <a:buSzPts val="1100"/>
              <a:buFont typeface="Arial"/>
              <a:buNone/>
            </a:pPr>
            <a:r>
              <a:rPr lang="en-US"/>
              <a:t>2. Screening Potential Model</a:t>
            </a:r>
            <a:endParaRPr/>
          </a:p>
          <a:p>
            <a:pPr indent="0" lvl="0" marL="0" rtl="0" algn="l">
              <a:spcBef>
                <a:spcPts val="0"/>
              </a:spcBef>
              <a:spcAft>
                <a:spcPts val="0"/>
              </a:spcAft>
              <a:buClr>
                <a:schemeClr val="dk1"/>
              </a:buClr>
              <a:buSzPts val="1100"/>
              <a:buFont typeface="Arial"/>
              <a:buNone/>
            </a:pPr>
            <a:r>
              <a:rPr lang="en-US"/>
              <a:t>3. Hydrided Metal Lattice Model</a:t>
            </a:r>
            <a:endParaRPr/>
          </a:p>
          <a:p>
            <a:pPr indent="0" lvl="0" marL="0" rtl="0" algn="l">
              <a:spcBef>
                <a:spcPts val="0"/>
              </a:spcBef>
              <a:spcAft>
                <a:spcPts val="0"/>
              </a:spcAft>
              <a:buClr>
                <a:schemeClr val="dk1"/>
              </a:buClr>
              <a:buSzPts val="1100"/>
              <a:buFont typeface="Arial"/>
              <a:buNone/>
            </a:pPr>
            <a:r>
              <a:rPr lang="en-US"/>
              <a:t>4. Plasma Oscillation Model</a:t>
            </a:r>
            <a:endParaRPr/>
          </a:p>
          <a:p>
            <a:pPr indent="0" lvl="0" marL="0" rtl="0" algn="l">
              <a:spcBef>
                <a:spcPts val="0"/>
              </a:spcBef>
              <a:spcAft>
                <a:spcPts val="0"/>
              </a:spcAft>
              <a:buClr>
                <a:schemeClr val="dk1"/>
              </a:buClr>
              <a:buSzPts val="1100"/>
              <a:buFont typeface="Arial"/>
              <a:buNone/>
            </a:pPr>
            <a:r>
              <a:rPr lang="en-US"/>
              <a:t>5. Non-nuclear Models</a:t>
            </a:r>
            <a:endParaRPr/>
          </a:p>
          <a:p>
            <a:pPr indent="0" lvl="0" marL="0" rtl="0" algn="l">
              <a:spcBef>
                <a:spcPts val="0"/>
              </a:spcBef>
              <a:spcAft>
                <a:spcPts val="0"/>
              </a:spcAft>
              <a:buClr>
                <a:schemeClr val="dk1"/>
              </a:buClr>
              <a:buSzPts val="1100"/>
              <a:buFont typeface="Arial"/>
              <a:buNone/>
            </a:pPr>
            <a:r>
              <a:rPr lang="en-US"/>
              <a:t>6. Widom-Larsen Theory</a:t>
            </a:r>
            <a:endParaRPr/>
          </a:p>
          <a:p>
            <a:pPr indent="0" lvl="0" marL="0" rtl="0" algn="l">
              <a:spcBef>
                <a:spcPts val="0"/>
              </a:spcBef>
              <a:spcAft>
                <a:spcPts val="0"/>
              </a:spcAft>
              <a:buClr>
                <a:schemeClr val="dk1"/>
              </a:buClr>
              <a:buSzPts val="1100"/>
              <a:buFont typeface="Arial"/>
              <a:buNone/>
            </a:pPr>
            <a:r>
              <a:rPr lang="en-US"/>
              <a:t>7. Holmlid Theory</a:t>
            </a:r>
            <a:endParaRPr/>
          </a:p>
          <a:p>
            <a:pPr indent="0" lvl="0" marL="0" rtl="0" algn="l">
              <a:spcBef>
                <a:spcPts val="0"/>
              </a:spcBef>
              <a:spcAft>
                <a:spcPts val="0"/>
              </a:spcAft>
              <a:buClr>
                <a:schemeClr val="dk1"/>
              </a:buClr>
              <a:buSzPts val="1100"/>
              <a:buFont typeface="Arial"/>
              <a:buNone/>
            </a:pPr>
            <a:r>
              <a:rPr lang="en-US"/>
              <a:t>8. Hagelstein Theory</a:t>
            </a:r>
            <a:endParaRPr/>
          </a:p>
          <a:p>
            <a:pPr indent="0" lvl="0" marL="0" rtl="0" algn="l">
              <a:spcBef>
                <a:spcPts val="0"/>
              </a:spcBef>
              <a:spcAft>
                <a:spcPts val="0"/>
              </a:spcAft>
              <a:buClr>
                <a:schemeClr val="dk1"/>
              </a:buClr>
              <a:buSzPts val="1100"/>
              <a:buFont typeface="Arial"/>
              <a:buNone/>
            </a:pPr>
            <a:r>
              <a:rPr lang="en-US"/>
              <a:t>9. Storms Theory</a:t>
            </a:r>
            <a:endParaRPr/>
          </a:p>
          <a:p>
            <a:pPr indent="0" lvl="0" marL="0" rtl="0" algn="l">
              <a:spcBef>
                <a:spcPts val="0"/>
              </a:spcBef>
              <a:spcAft>
                <a:spcPts val="0"/>
              </a:spcAft>
              <a:buClr>
                <a:schemeClr val="dk1"/>
              </a:buClr>
              <a:buSzPts val="1100"/>
              <a:buFont typeface="Arial"/>
              <a:buNone/>
            </a:pPr>
            <a:r>
              <a:rPr lang="en-US"/>
              <a:t>10. Takahashi's Tetrahedral Symmetric Condensate (TSC) Theory</a:t>
            </a:r>
            <a:endParaRPr/>
          </a:p>
        </p:txBody>
      </p:sp>
      <p:sp>
        <p:nvSpPr>
          <p:cNvPr id="539" name="Google Shape;539;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40" name="Google Shape;540;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58" name="Google Shape;558;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59" name="Google Shape;559;p1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a simplified preliminary predictive model simulation generated with the help of ARA. (Automated Research Agent)</a:t>
            </a:r>
            <a:endParaRPr/>
          </a:p>
        </p:txBody>
      </p:sp>
      <p:sp>
        <p:nvSpPr>
          <p:cNvPr id="561" name="Google Shape;561;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62" name="Google Shape;562;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74" name="Google Shape;574;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75" name="Google Shape;575;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While machine learning offers insights into low energy nuclear reactions (LENR), limitations exist. The lack of model interpretability and dependence on quality data can hinder understanding. In LENR, limited data may affect model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Additionally, intellectual property restrictions can further impede LENR development. Combining machine learning with theoretical modeling or experimental investigations may provide a more comprehensive understanding, overcoming these challenges with collaboration across multiple disciplines in an open source environment.</a:t>
            </a:r>
            <a:endParaRPr/>
          </a:p>
        </p:txBody>
      </p:sp>
      <p:sp>
        <p:nvSpPr>
          <p:cNvPr id="577" name="Google Shape;577;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78" name="Google Shape;578;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89" name="Google Shape;589;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90" name="Google Shape;590;p2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Collaboration and open science are crucial components in advancing research on low energy nuclear reactions. Due to the complexity of this field, researchers from different disciplines must work together to share data and knowledge. Collaboration can lead to new insights and breakthroughs that would not have been possible otherwise. Additionally, open science practices such as sharing data and results openly can help to increase transparency and reproducibility in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Open 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Pros:</a:t>
            </a:r>
            <a:endParaRPr/>
          </a:p>
          <a:p>
            <a:pPr indent="0" lvl="0" marL="0" rtl="0" algn="l">
              <a:spcBef>
                <a:spcPts val="0"/>
              </a:spcBef>
              <a:spcAft>
                <a:spcPts val="0"/>
              </a:spcAft>
              <a:buNone/>
            </a:pPr>
            <a:r>
              <a:rPr lang="en-US"/>
              <a:t>1. Collaboration: Enables researchers and developers to collaborate across disciplines and countries.</a:t>
            </a:r>
            <a:endParaRPr/>
          </a:p>
          <a:p>
            <a:pPr indent="0" lvl="0" marL="0" rtl="0" algn="l">
              <a:spcBef>
                <a:spcPts val="0"/>
              </a:spcBef>
              <a:spcAft>
                <a:spcPts val="0"/>
              </a:spcAft>
              <a:buNone/>
            </a:pPr>
            <a:r>
              <a:rPr lang="en-US"/>
              <a:t>2. Transparency: Code and methods are publicly available, making it easier to identify errors or biases.</a:t>
            </a:r>
            <a:endParaRPr/>
          </a:p>
          <a:p>
            <a:pPr indent="0" lvl="0" marL="0" rtl="0" algn="l">
              <a:spcBef>
                <a:spcPts val="0"/>
              </a:spcBef>
              <a:spcAft>
                <a:spcPts val="0"/>
              </a:spcAft>
              <a:buNone/>
            </a:pPr>
            <a:r>
              <a:rPr lang="en-US"/>
              <a:t>3. Cost-Effective: Generally free to use, allowing for greater accessibility, especially for smaller labs or startups.</a:t>
            </a:r>
            <a:endParaRPr/>
          </a:p>
          <a:p>
            <a:pPr indent="0" lvl="0" marL="0" rtl="0" algn="l">
              <a:spcBef>
                <a:spcPts val="0"/>
              </a:spcBef>
              <a:spcAft>
                <a:spcPts val="0"/>
              </a:spcAft>
              <a:buNone/>
            </a:pPr>
            <a:r>
              <a:rPr lang="en-US"/>
              <a:t>4. Accelerated Innovation**: Anyone can contribute, leading to faster development and the incorporation of the best ideas.</a:t>
            </a:r>
            <a:endParaRPr/>
          </a:p>
          <a:p>
            <a:pPr indent="0" lvl="0" marL="0" rtl="0" algn="l">
              <a:spcBef>
                <a:spcPts val="0"/>
              </a:spcBef>
              <a:spcAft>
                <a:spcPts val="0"/>
              </a:spcAft>
              <a:buNone/>
            </a:pPr>
            <a:r>
              <a:rPr lang="en-US"/>
              <a:t>5. Reproducibility: Easier for other scientists to reproduce experiments and verify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Cons:</a:t>
            </a:r>
            <a:endParaRPr/>
          </a:p>
          <a:p>
            <a:pPr indent="0" lvl="0" marL="0" rtl="0" algn="l">
              <a:spcBef>
                <a:spcPts val="0"/>
              </a:spcBef>
              <a:spcAft>
                <a:spcPts val="0"/>
              </a:spcAft>
              <a:buNone/>
            </a:pPr>
            <a:r>
              <a:rPr lang="en-US"/>
              <a:t>1. Quality Variability: Open-source projects may lack the polish or support of commercial software.</a:t>
            </a:r>
            <a:endParaRPr/>
          </a:p>
          <a:p>
            <a:pPr indent="0" lvl="0" marL="0" rtl="0" algn="l">
              <a:spcBef>
                <a:spcPts val="0"/>
              </a:spcBef>
              <a:spcAft>
                <a:spcPts val="0"/>
              </a:spcAft>
              <a:buNone/>
            </a:pPr>
            <a:r>
              <a:rPr lang="en-US"/>
              <a:t>2. Security Risks: Open nature may expose vulnerabilities, although these often get quickly patched.</a:t>
            </a:r>
            <a:endParaRPr/>
          </a:p>
          <a:p>
            <a:pPr indent="0" lvl="0" marL="0" rtl="0" algn="l">
              <a:spcBef>
                <a:spcPts val="0"/>
              </a:spcBef>
              <a:spcAft>
                <a:spcPts val="0"/>
              </a:spcAft>
              <a:buNone/>
            </a:pPr>
            <a:r>
              <a:rPr lang="en-US"/>
              <a:t>3. Initial Complexity: May have a steeper learning curve due to lack of dedicated customer support.</a:t>
            </a:r>
            <a:endParaRPr/>
          </a:p>
          <a:p>
            <a:pPr indent="0" lvl="0" marL="0" rtl="0" algn="l">
              <a:spcBef>
                <a:spcPts val="0"/>
              </a:spcBef>
              <a:spcAft>
                <a:spcPts val="0"/>
              </a:spcAft>
              <a:buNone/>
            </a:pPr>
            <a:r>
              <a:rPr lang="en-US"/>
              <a:t>4. Funding: Sustaining large open-source projects can be financially challenging without a consistent funding model.</a:t>
            </a:r>
            <a:endParaRPr/>
          </a:p>
          <a:p>
            <a:pPr indent="0" lvl="0" marL="0" rtl="0" algn="l">
              <a:spcBef>
                <a:spcPts val="0"/>
              </a:spcBef>
              <a:spcAft>
                <a:spcPts val="0"/>
              </a:spcAft>
              <a:buNone/>
            </a:pPr>
            <a:r>
              <a:rPr lang="en-US"/>
              <a:t>5. Fragmentation: Multiple versions or forks can create confusion and dilute community focus.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Closed 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Pros:</a:t>
            </a:r>
            <a:endParaRPr/>
          </a:p>
          <a:p>
            <a:pPr indent="0" lvl="0" marL="0" rtl="0" algn="l">
              <a:spcBef>
                <a:spcPts val="0"/>
              </a:spcBef>
              <a:spcAft>
                <a:spcPts val="0"/>
              </a:spcAft>
              <a:buNone/>
            </a:pPr>
            <a:r>
              <a:rPr lang="en-US"/>
              <a:t>1. Quality Assurance: Often backed by companies offering support and consistent updates.</a:t>
            </a:r>
            <a:endParaRPr/>
          </a:p>
          <a:p>
            <a:pPr indent="0" lvl="0" marL="0" rtl="0" algn="l">
              <a:spcBef>
                <a:spcPts val="0"/>
              </a:spcBef>
              <a:spcAft>
                <a:spcPts val="0"/>
              </a:spcAft>
              <a:buNone/>
            </a:pPr>
            <a:r>
              <a:rPr lang="en-US"/>
              <a:t>2. User-Friendly: Generally easier to use, with better documentation and user interfaces.</a:t>
            </a:r>
            <a:endParaRPr/>
          </a:p>
          <a:p>
            <a:pPr indent="0" lvl="0" marL="0" rtl="0" algn="l">
              <a:spcBef>
                <a:spcPts val="0"/>
              </a:spcBef>
              <a:spcAft>
                <a:spcPts val="0"/>
              </a:spcAft>
              <a:buNone/>
            </a:pPr>
            <a:r>
              <a:rPr lang="en-US"/>
              <a:t>3. Security: Source code is not exposed, providing some level of inherent security.</a:t>
            </a:r>
            <a:endParaRPr/>
          </a:p>
          <a:p>
            <a:pPr indent="0" lvl="0" marL="0" rtl="0" algn="l">
              <a:spcBef>
                <a:spcPts val="0"/>
              </a:spcBef>
              <a:spcAft>
                <a:spcPts val="0"/>
              </a:spcAft>
              <a:buNone/>
            </a:pPr>
            <a:r>
              <a:rPr lang="en-US"/>
              <a:t>4. Funding: Commercial model ensures a stream of funding for ongoing development.</a:t>
            </a:r>
            <a:endParaRPr/>
          </a:p>
          <a:p>
            <a:pPr indent="0" lvl="0" marL="0" rtl="0" algn="l">
              <a:spcBef>
                <a:spcPts val="0"/>
              </a:spcBef>
              <a:spcAft>
                <a:spcPts val="0"/>
              </a:spcAft>
              <a:buNone/>
            </a:pPr>
            <a:r>
              <a:rPr lang="en-US"/>
              <a:t>5. Standardization: Proprietary software often sets industry standards due to widespread adoption.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Cons:</a:t>
            </a:r>
            <a:endParaRPr/>
          </a:p>
          <a:p>
            <a:pPr indent="0" lvl="0" marL="0" rtl="0" algn="l">
              <a:spcBef>
                <a:spcPts val="0"/>
              </a:spcBef>
              <a:spcAft>
                <a:spcPts val="0"/>
              </a:spcAft>
              <a:buNone/>
            </a:pPr>
            <a:r>
              <a:rPr lang="en-US"/>
              <a:t>1. High Cost: Licensing fees can be prohibitive for smaller organizations or individual researchers.</a:t>
            </a:r>
            <a:endParaRPr/>
          </a:p>
          <a:p>
            <a:pPr indent="0" lvl="0" marL="0" rtl="0" algn="l">
              <a:spcBef>
                <a:spcPts val="0"/>
              </a:spcBef>
              <a:spcAft>
                <a:spcPts val="0"/>
              </a:spcAft>
              <a:buNone/>
            </a:pPr>
            <a:r>
              <a:rPr lang="en-US"/>
              <a:t>2. Limited Customization: Users can't modify the software to fit their specific needs.</a:t>
            </a:r>
            <a:endParaRPr/>
          </a:p>
          <a:p>
            <a:pPr indent="0" lvl="0" marL="0" rtl="0" algn="l">
              <a:spcBef>
                <a:spcPts val="0"/>
              </a:spcBef>
              <a:spcAft>
                <a:spcPts val="0"/>
              </a:spcAft>
              <a:buNone/>
            </a:pPr>
            <a:r>
              <a:rPr lang="en-US"/>
              <a:t>3. Vendor Lock-i</a:t>
            </a:r>
            <a:r>
              <a:rPr lang="en-US"/>
              <a:t>n</a:t>
            </a:r>
            <a:r>
              <a:rPr lang="en-US"/>
              <a:t>: Users are dependent on a single vendor for updates and support.</a:t>
            </a:r>
            <a:endParaRPr/>
          </a:p>
          <a:p>
            <a:pPr indent="0" lvl="0" marL="0" rtl="0" algn="l">
              <a:spcBef>
                <a:spcPts val="0"/>
              </a:spcBef>
              <a:spcAft>
                <a:spcPts val="0"/>
              </a:spcAft>
              <a:buNone/>
            </a:pPr>
            <a:r>
              <a:rPr lang="en-US"/>
              <a:t>4. Transparency: Lack of transparency can hinder scientific verification and peer review.</a:t>
            </a:r>
            <a:endParaRPr/>
          </a:p>
          <a:p>
            <a:pPr indent="0" lvl="0" marL="0" rtl="0" algn="l">
              <a:spcBef>
                <a:spcPts val="0"/>
              </a:spcBef>
              <a:spcAft>
                <a:spcPts val="0"/>
              </a:spcAft>
              <a:buNone/>
            </a:pPr>
            <a:r>
              <a:rPr lang="en-US"/>
              <a:t>5. Collaboration: Proprietary nature can limit collaborative efforts and the sharing of knowledge.</a:t>
            </a:r>
            <a:endParaRPr/>
          </a:p>
        </p:txBody>
      </p:sp>
      <p:sp>
        <p:nvSpPr>
          <p:cNvPr id="592" name="Google Shape;592;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93" name="Google Shape;593;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05" name="Google Shape;605;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06" name="Google Shape;606;p2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a:t>
            </a:r>
            <a:r>
              <a:rPr lang="en-US"/>
              <a:t>fantastic example of the power of Open source science and technology  is in the recent innovations of LLM’s.</a:t>
            </a:r>
            <a:br>
              <a:rPr lang="en-US"/>
            </a:br>
            <a:r>
              <a:rPr lang="en-US"/>
              <a:t>Due to there generally open-source nature, they are a wonderful representation of rapid adoption, an increase in technological innovation, and transparency to easily replicate existing applications.</a:t>
            </a:r>
            <a:br>
              <a:rPr lang="en-US"/>
            </a:br>
            <a:r>
              <a:rPr lang="en-US"/>
              <a:t>I wonder if this type of open source economic model would be advantageous for the LENR field?</a:t>
            </a:r>
            <a:endParaRPr/>
          </a:p>
        </p:txBody>
      </p:sp>
      <p:sp>
        <p:nvSpPr>
          <p:cNvPr id="608" name="Google Shape;608;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09" name="Google Shape;609;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One machine learning task that requires further investigation in which most researchers agree on  is the underlying mechanism behind LENR. Future research should focus on developing better models that explain the observed phenomena.</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Another area needing attention is the reproducibility of</a:t>
            </a:r>
            <a:endParaRPr/>
          </a:p>
          <a:p>
            <a:pPr indent="0" lvl="0" marL="0" rtl="0" algn="l">
              <a:spcBef>
                <a:spcPts val="0"/>
              </a:spcBef>
              <a:spcAft>
                <a:spcPts val="0"/>
              </a:spcAft>
              <a:buClr>
                <a:schemeClr val="dk1"/>
              </a:buClr>
              <a:buFont typeface="Arial"/>
              <a:buNone/>
            </a:pPr>
            <a:r>
              <a:rPr lang="en-US"/>
              <a:t>experiments. Difficulties in replication leads to skepticism about the results. New techniques for controlling experimental conditions and reducing sources of error will help to address this issue.</a:t>
            </a:r>
            <a:endParaRPr/>
          </a:p>
          <a:p>
            <a:pPr indent="0" lvl="0" marL="0" rtl="0" algn="l">
              <a:spcBef>
                <a:spcPts val="0"/>
              </a:spcBef>
              <a:spcAft>
                <a:spcPts val="0"/>
              </a:spcAft>
              <a:buNone/>
            </a:pPr>
            <a:r>
              <a:t/>
            </a:r>
            <a:endParaRPr/>
          </a:p>
        </p:txBody>
      </p:sp>
      <p:sp>
        <p:nvSpPr>
          <p:cNvPr id="622" name="Google Shape;622;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Utilizing machine learning techniques for investigating low energy nuclear reactions holds great promise for advancing our understanding of this complex phenomenon. By analyzing large and complex data sets, machine learning can reveal patterns and relationships that would be difficult or impossible to detect through traditional methods. Through supervised, unsupervised, and deep learning techniques, researchers have already made significant progress in identifying key features and predicting reaction outcomes.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However, it is important to recognize the limitations of machine learning and the need for collaboration with other fields of study. While machine learning can provide valuable insights, it cannot replace the need for theoretical understanding and experimental validation from observations.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Moving forward, it will be essential for researchers to work together and share knowledge in an open and collaborative manner to advance the field of low energy nuclear reactions to help create prosperity and abundant energy for all of humanity.</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None/>
            </a:pPr>
            <a:r>
              <a:t/>
            </a:r>
            <a:endParaRPr/>
          </a:p>
        </p:txBody>
      </p:sp>
      <p:sp>
        <p:nvSpPr>
          <p:cNvPr id="636" name="Google Shape;636;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The research presented in this presentation has been made possible through the contributions of many individuals and organizations. We would like to extend our gratitude to the researchers who have dedicated their time and expertise to investigating low energy nuclear reactions and developing machine learning techniques for this purpose.</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I would also like to acknowledge the support of all the people who donated to my GoFundMe campaign to be able to come to ICCF25.</a:t>
            </a:r>
            <a:endParaRPr/>
          </a:p>
          <a:p>
            <a:pPr indent="0" lvl="0" marL="0" rtl="0" algn="l">
              <a:spcBef>
                <a:spcPts val="0"/>
              </a:spcBef>
              <a:spcAft>
                <a:spcPts val="0"/>
              </a:spcAft>
              <a:buClr>
                <a:schemeClr val="dk1"/>
              </a:buClr>
              <a:buFont typeface="Arial"/>
              <a:buNone/>
            </a:pPr>
            <a:r>
              <a:rPr lang="en-US"/>
              <a:t>I also would like to extend a special thanks to Jed Rothwell for providing an open library for LENR/LANR  and all my fellow colleagues at LENR-Forum for encouraging me to come to ICCF25.</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Thank you Konrad Czerski and the University of Szczecin for hosting.</a:t>
            </a:r>
            <a:endParaRPr/>
          </a:p>
          <a:p>
            <a:pPr indent="0" lvl="0" marL="0" rtl="0" algn="l">
              <a:spcBef>
                <a:spcPts val="0"/>
              </a:spcBef>
              <a:spcAft>
                <a:spcPts val="0"/>
              </a:spcAft>
              <a:buNone/>
            </a:pPr>
            <a:r>
              <a:t/>
            </a:r>
            <a:endParaRPr/>
          </a:p>
        </p:txBody>
      </p:sp>
      <p:sp>
        <p:nvSpPr>
          <p:cNvPr id="647" name="Google Shape;647;p2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lnSpc>
                <a:spcPct val="140013"/>
              </a:lnSpc>
              <a:spcBef>
                <a:spcPts val="0"/>
              </a:spcBef>
              <a:spcAft>
                <a:spcPts val="0"/>
              </a:spcAft>
              <a:buClr>
                <a:schemeClr val="dk1"/>
              </a:buClr>
              <a:buFont typeface="Arial"/>
              <a:buNone/>
            </a:pPr>
            <a:r>
              <a:rPr lang="en-US">
                <a:latin typeface="Arial"/>
                <a:ea typeface="Arial"/>
                <a:cs typeface="Arial"/>
                <a:sym typeface="Arial"/>
              </a:rPr>
              <a:t>In this presentation, we will review how machine learning techniques can be used to investigate LENR. We will discuss the challenges that researchers face in this area and present some initial results..</a:t>
            </a:r>
            <a:endParaRPr>
              <a:latin typeface="Arial"/>
              <a:ea typeface="Arial"/>
              <a:cs typeface="Arial"/>
              <a:sym typeface="Arial"/>
            </a:endParaRPr>
          </a:p>
          <a:p>
            <a:pPr indent="0" lvl="0" marL="0" rtl="0" algn="l">
              <a:lnSpc>
                <a:spcPct val="140013"/>
              </a:lnSpc>
              <a:spcBef>
                <a:spcPts val="0"/>
              </a:spcBef>
              <a:spcAft>
                <a:spcPts val="0"/>
              </a:spcAft>
              <a:buClr>
                <a:schemeClr val="dk1"/>
              </a:buClr>
              <a:buFont typeface="Arial"/>
              <a:buNone/>
            </a:pPr>
            <a:r>
              <a:t/>
            </a:r>
            <a:endParaRPr>
              <a:latin typeface="Arial"/>
              <a:ea typeface="Arial"/>
              <a:cs typeface="Arial"/>
              <a:sym typeface="Arial"/>
            </a:endParaRPr>
          </a:p>
          <a:p>
            <a:pPr indent="0" lvl="0" marL="0" rtl="0" algn="l">
              <a:lnSpc>
                <a:spcPct val="140013"/>
              </a:lnSpc>
              <a:spcBef>
                <a:spcPts val="0"/>
              </a:spcBef>
              <a:spcAft>
                <a:spcPts val="0"/>
              </a:spcAft>
              <a:buClr>
                <a:schemeClr val="dk1"/>
              </a:buClr>
              <a:buFont typeface="Arial"/>
              <a:buNone/>
            </a:pPr>
            <a:r>
              <a:rPr lang="en-US">
                <a:latin typeface="Arial"/>
                <a:ea typeface="Arial"/>
                <a:cs typeface="Arial"/>
                <a:sym typeface="Arial"/>
              </a:rPr>
              <a:t> Additionally, we will explore the potential applications of machine learning in this field and discuss future directions for research.</a:t>
            </a:r>
            <a:endParaRPr>
              <a:latin typeface="Arial"/>
              <a:ea typeface="Arial"/>
              <a:cs typeface="Arial"/>
              <a:sym typeface="Arial"/>
            </a:endParaRPr>
          </a:p>
          <a:p>
            <a:pPr indent="0" lvl="0" marL="0" rtl="0" algn="l">
              <a:lnSpc>
                <a:spcPct val="140013"/>
              </a:lnSpc>
              <a:spcBef>
                <a:spcPts val="0"/>
              </a:spcBef>
              <a:spcAft>
                <a:spcPts val="0"/>
              </a:spcAft>
              <a:buClr>
                <a:schemeClr val="dk1"/>
              </a:buClr>
              <a:buFont typeface="Arial"/>
              <a:buNone/>
            </a:pPr>
            <a:r>
              <a:t/>
            </a:r>
            <a:endParaRPr>
              <a:latin typeface="Arial"/>
              <a:ea typeface="Arial"/>
              <a:cs typeface="Arial"/>
              <a:sym typeface="Arial"/>
            </a:endParaRPr>
          </a:p>
          <a:p>
            <a:pPr indent="0" lvl="0" marL="0" rtl="0" algn="l">
              <a:spcBef>
                <a:spcPts val="0"/>
              </a:spcBef>
              <a:spcAft>
                <a:spcPts val="0"/>
              </a:spcAft>
              <a:buNone/>
            </a:pPr>
            <a:r>
              <a:t/>
            </a:r>
            <a:endParaRPr/>
          </a:p>
        </p:txBody>
      </p:sp>
      <p:sp>
        <p:nvSpPr>
          <p:cNvPr id="114" name="Google Shape;114;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7" name="Google Shape;127;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8" name="Google Shape;128;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None/>
            </a:pPr>
            <a:r>
              <a:rPr lang="en-US" sz="1800">
                <a:latin typeface="Arial"/>
                <a:ea typeface="Arial"/>
                <a:cs typeface="Arial"/>
                <a:sym typeface="Arial"/>
              </a:rPr>
              <a:t>Energy Production</a:t>
            </a:r>
            <a:endParaRPr sz="1800">
              <a:latin typeface="Arial"/>
              <a:ea typeface="Arial"/>
              <a:cs typeface="Arial"/>
              <a:sym typeface="Arial"/>
            </a:endParaRPr>
          </a:p>
          <a:p>
            <a:pPr indent="0" lvl="0" marL="0" rtl="0" algn="l">
              <a:lnSpc>
                <a:spcPct val="140000"/>
              </a:lnSpc>
              <a:spcBef>
                <a:spcPts val="0"/>
              </a:spcBef>
              <a:spcAft>
                <a:spcPts val="0"/>
              </a:spcAft>
              <a:buNone/>
            </a:pPr>
            <a:r>
              <a:rPr lang="en-US" sz="1800">
                <a:latin typeface="Arial"/>
                <a:ea typeface="Arial"/>
                <a:cs typeface="Arial"/>
                <a:sym typeface="Arial"/>
              </a:rPr>
              <a:t>Waste Management</a:t>
            </a:r>
            <a:endParaRPr sz="1800">
              <a:latin typeface="Arial"/>
              <a:ea typeface="Arial"/>
              <a:cs typeface="Arial"/>
              <a:sym typeface="Arial"/>
            </a:endParaRPr>
          </a:p>
          <a:p>
            <a:pPr indent="0" lvl="0" marL="0" rtl="0" algn="l">
              <a:lnSpc>
                <a:spcPct val="140000"/>
              </a:lnSpc>
              <a:spcBef>
                <a:spcPts val="0"/>
              </a:spcBef>
              <a:spcAft>
                <a:spcPts val="0"/>
              </a:spcAft>
              <a:buNone/>
            </a:pPr>
            <a:r>
              <a:rPr lang="en-US" sz="1800">
                <a:latin typeface="Arial"/>
                <a:ea typeface="Arial"/>
                <a:cs typeface="Arial"/>
                <a:sym typeface="Arial"/>
              </a:rPr>
              <a:t>Nuclear Medicine </a:t>
            </a:r>
            <a:endParaRPr sz="1800">
              <a:latin typeface="Arial"/>
              <a:ea typeface="Arial"/>
              <a:cs typeface="Arial"/>
              <a:sym typeface="Arial"/>
            </a:endParaRPr>
          </a:p>
          <a:p>
            <a:pPr indent="0" lvl="0" marL="0" rtl="0" algn="l">
              <a:lnSpc>
                <a:spcPct val="140000"/>
              </a:lnSpc>
              <a:spcBef>
                <a:spcPts val="0"/>
              </a:spcBef>
              <a:spcAft>
                <a:spcPts val="0"/>
              </a:spcAft>
              <a:buNone/>
            </a:pPr>
            <a:r>
              <a:rPr lang="en-US" sz="1800">
                <a:latin typeface="Arial"/>
                <a:ea typeface="Arial"/>
                <a:cs typeface="Arial"/>
                <a:sym typeface="Arial"/>
              </a:rPr>
              <a:t>Propulsion</a:t>
            </a:r>
            <a:endParaRPr sz="1800">
              <a:latin typeface="Arial"/>
              <a:ea typeface="Arial"/>
              <a:cs typeface="Arial"/>
              <a:sym typeface="Arial"/>
            </a:endParaRPr>
          </a:p>
          <a:p>
            <a:pPr indent="0" lvl="0" marL="0" rtl="0" algn="l">
              <a:lnSpc>
                <a:spcPct val="140000"/>
              </a:lnSpc>
              <a:spcBef>
                <a:spcPts val="0"/>
              </a:spcBef>
              <a:spcAft>
                <a:spcPts val="0"/>
              </a:spcAft>
              <a:buNone/>
            </a:pPr>
            <a:r>
              <a:rPr lang="en-US" sz="1800">
                <a:latin typeface="Arial"/>
                <a:ea typeface="Arial"/>
                <a:cs typeface="Arial"/>
                <a:sym typeface="Arial"/>
              </a:rPr>
              <a:t>Space Exploration</a:t>
            </a:r>
            <a:endParaRPr sz="1800">
              <a:latin typeface="Arial"/>
              <a:ea typeface="Arial"/>
              <a:cs typeface="Arial"/>
              <a:sym typeface="Arial"/>
            </a:endParaRPr>
          </a:p>
          <a:p>
            <a:pPr indent="0" lvl="0" marL="0" rtl="0" algn="l">
              <a:lnSpc>
                <a:spcPct val="140000"/>
              </a:lnSpc>
              <a:spcBef>
                <a:spcPts val="0"/>
              </a:spcBef>
              <a:spcAft>
                <a:spcPts val="0"/>
              </a:spcAft>
              <a:buNone/>
            </a:pPr>
            <a:r>
              <a:rPr lang="en-US" sz="1800">
                <a:latin typeface="Arial"/>
                <a:ea typeface="Arial"/>
                <a:cs typeface="Arial"/>
                <a:sym typeface="Arial"/>
              </a:rPr>
              <a:t>and can help us to get a better understanding of Physics</a:t>
            </a:r>
            <a:endParaRPr sz="1800"/>
          </a:p>
        </p:txBody>
      </p:sp>
      <p:sp>
        <p:nvSpPr>
          <p:cNvPr id="130" name="Google Shape;130;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1" name="Google Shape;131;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7" name="Google Shape;147;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48" name="Google Shape;148;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LENR/LANR has many complex challenges. </a:t>
            </a:r>
            <a:endParaRPr/>
          </a:p>
          <a:p>
            <a:pPr indent="0" lvl="0" marL="0" rtl="0" algn="l">
              <a:spcBef>
                <a:spcPts val="0"/>
              </a:spcBef>
              <a:spcAft>
                <a:spcPts val="0"/>
              </a:spcAft>
              <a:buNone/>
            </a:pPr>
            <a:r>
              <a:rPr lang="en-US"/>
              <a:t>Lack of Theoretical Agreement</a:t>
            </a:r>
            <a:endParaRPr/>
          </a:p>
          <a:p>
            <a:pPr indent="0" lvl="0" marL="0" rtl="0" algn="l">
              <a:spcBef>
                <a:spcPts val="0"/>
              </a:spcBef>
              <a:spcAft>
                <a:spcPts val="0"/>
              </a:spcAft>
              <a:buNone/>
            </a:pPr>
            <a:r>
              <a:rPr lang="en-US"/>
              <a:t>Prediction and Control</a:t>
            </a:r>
            <a:endParaRPr/>
          </a:p>
          <a:p>
            <a:pPr indent="0" lvl="0" marL="0" rtl="0" algn="l">
              <a:spcBef>
                <a:spcPts val="0"/>
              </a:spcBef>
              <a:spcAft>
                <a:spcPts val="0"/>
              </a:spcAft>
              <a:buNone/>
            </a:pPr>
            <a:r>
              <a:rPr lang="en-US"/>
              <a:t>Experiment Design</a:t>
            </a:r>
            <a:endParaRPr/>
          </a:p>
          <a:p>
            <a:pPr indent="0" lvl="0" marL="0" rtl="0" algn="l">
              <a:spcBef>
                <a:spcPts val="0"/>
              </a:spcBef>
              <a:spcAft>
                <a:spcPts val="0"/>
              </a:spcAft>
              <a:buNone/>
            </a:pPr>
            <a:r>
              <a:rPr lang="en-US"/>
              <a:t>Replication Challenges</a:t>
            </a:r>
            <a:endParaRPr/>
          </a:p>
          <a:p>
            <a:pPr indent="0" lvl="0" marL="0" rtl="0" algn="l">
              <a:spcBef>
                <a:spcPts val="0"/>
              </a:spcBef>
              <a:spcAft>
                <a:spcPts val="0"/>
              </a:spcAft>
              <a:buNone/>
            </a:pPr>
            <a:r>
              <a:rPr lang="en-US"/>
              <a:t>Precision Measurement Requirements</a:t>
            </a:r>
            <a:endParaRPr/>
          </a:p>
        </p:txBody>
      </p:sp>
      <p:sp>
        <p:nvSpPr>
          <p:cNvPr id="150" name="Google Shape;150;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1" name="Google Shape;151;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63" name="Google Shape;163;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64" name="Google Shape;164;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Development: ML can help in developing predictive models that may not fit neatly into existing theoretical frameworks. By analyzing large datasets from experiments, ML can identify patterns and relationships that might be missed by traditional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Optimization of Experimental Design: ML algorithms can be used to optimize experimental conditions, selecting the best parameters to achieve desired results. This can help in controlling the reactions and designing more reliable experiments.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Enhancing Replicability: By using ML to analyze the subtle variations in experimental conditions, researchers can better understand the factors that influence the outcomes.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Analysis and Interpretation: ML can handle vast amounts of data, providing insights into complex phenomena.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Real-time Monitoring and Control: ML models can be used for real-time monitoring of experiments, providing immediate feedback and allowing for dynamic adjustments to conditions.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Collaborative Research: ML can facilitate collaboration by enabling the sharing of data and models among researchers. This can foster a more cohesive approach to understanding and controlling these complex reactions.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Automating Tedious Processes: Many experimental processes can be automated using ML, reducing human error and freeing up researchers to focus on more complex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Enhancing Interpretability: Advanced ML techniques like explainable AI can provide insights into why a particular model is making certain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summary, ML offers a multifaceted approach to tackling the complex challenges associated with LENR and LANR, from enhancing theoretical understanding to improving experimental design and replicability.</a:t>
            </a:r>
            <a:endParaRPr/>
          </a:p>
        </p:txBody>
      </p:sp>
      <p:sp>
        <p:nvSpPr>
          <p:cNvPr id="166" name="Google Shape;166;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7" name="Google Shape;167;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81" name="Google Shape;181;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82" name="Google Shape;182;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Machine learning is a powerful tool for analyzing and interpreting information. It can look at large amounts of data to find patterns, helping researchers to understand how these reactions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are 3 general types of Machine Learning techniques.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Supervised Learning,</a:t>
            </a:r>
            <a:endParaRPr/>
          </a:p>
          <a:p>
            <a:pPr indent="0" lvl="0" marL="0" rtl="0" algn="l">
              <a:spcBef>
                <a:spcPts val="0"/>
              </a:spcBef>
              <a:spcAft>
                <a:spcPts val="0"/>
              </a:spcAft>
              <a:buNone/>
            </a:pPr>
            <a:r>
              <a:rPr lang="en-US"/>
              <a:t>Unsupervised Learning,</a:t>
            </a:r>
            <a:endParaRPr/>
          </a:p>
          <a:p>
            <a:pPr indent="0" lvl="0" marL="0" rtl="0" algn="l">
              <a:spcBef>
                <a:spcPts val="0"/>
              </a:spcBef>
              <a:spcAft>
                <a:spcPts val="0"/>
              </a:spcAft>
              <a:buNone/>
            </a:pPr>
            <a:r>
              <a:rPr lang="en-US"/>
              <a:t>Reinforcement Learning ,and</a:t>
            </a:r>
            <a:endParaRPr/>
          </a:p>
          <a:p>
            <a:pPr indent="0" lvl="0" marL="0" rtl="0" algn="l">
              <a:spcBef>
                <a:spcPts val="0"/>
              </a:spcBef>
              <a:spcAft>
                <a:spcPts val="0"/>
              </a:spcAft>
              <a:buNone/>
            </a:pPr>
            <a:r>
              <a:rPr lang="en-US"/>
              <a:t>Hybridization of these 3 techniques also exist in the form of semi-supervised and Reinforcement Learning with Human Feedback (RLHF). </a:t>
            </a:r>
            <a:endParaRPr/>
          </a:p>
          <a:p>
            <a:pPr indent="0" lvl="0" marL="0" rtl="0" algn="l">
              <a:spcBef>
                <a:spcPts val="0"/>
              </a:spcBef>
              <a:spcAft>
                <a:spcPts val="0"/>
              </a:spcAft>
              <a:buNone/>
            </a:pPr>
            <a:r>
              <a:rPr lang="en-US"/>
              <a:t>The popular LLMs like Open AI’s CHatGPT, Google’s Bard, Meta’s Llama2, and </a:t>
            </a:r>
            <a:r>
              <a:rPr lang="en-US"/>
              <a:t>Anthropics</a:t>
            </a:r>
            <a:r>
              <a:rPr lang="en-US"/>
              <a:t> Claude2 are part of a deep learning neural network family which are</a:t>
            </a:r>
            <a:r>
              <a:rPr lang="en-US"/>
              <a:t> built on a Transformer architecture, GPT models use an "attention mechanism" to focus on different parts of the text, replacing older architectures like RNNs and CNNs. To put it simply, Imagine your brain is like a big puzzle-solving machine that helps you talk, think, and understand stuff. GPT models are like a mini-version of that machine but inside a computer. They're really good at helping people chat, answer questions, and write stories. Ofcourse just like people, </a:t>
            </a:r>
            <a:r>
              <a:rPr lang="en-US"/>
              <a:t>sometimes</a:t>
            </a:r>
            <a:r>
              <a:rPr lang="en-US"/>
              <a:t> they can get a little confused and go insane.</a:t>
            </a:r>
            <a:endParaRPr/>
          </a:p>
        </p:txBody>
      </p:sp>
      <p:sp>
        <p:nvSpPr>
          <p:cNvPr id="184" name="Google Shape;184;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5" name="Google Shape;185;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6" name="Google Shape;196;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7" name="Google Shape;197;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Machine learning techniques offer a wide range of applications in various fields.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 examples we explored include..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Supervised Learning: </a:t>
            </a:r>
            <a:r>
              <a:rPr lang="en-US"/>
              <a:t>Trains on labeled data to make predictions or classifications.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Linear Regression: Used for predicting continuous values, such as forecasting energy consumption.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Support Vector Machines: Applied for classification tasks, like identifying phases of matter.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Neural Networks: Employed in complex pattern recognition, like many body interactions.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Unsupervised Learning: </a:t>
            </a:r>
            <a:r>
              <a:rPr lang="en-US"/>
              <a:t>Finds patterns without labeled examples, uncovering hidden structures.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Principal Component Analysis (PCA): Utilized for dimensionality reduction, often in large datasets like material sciences.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Clustering Algorithms (e.g., K-means): Used to group data into clusters without prior labeling, such as grouping similar energy consumption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Semi-Supervised or Reinforcement Learning: </a:t>
            </a:r>
            <a:r>
              <a:rPr lang="en-US"/>
              <a:t>Finds patterns without labeled examples, uncovering hidden structures.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Q-Learning: Implemented in controlling systems, like optimizing parameters in nuclear fusion reactors.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Deep Learning: </a:t>
            </a:r>
            <a:r>
              <a:rPr lang="en-US"/>
              <a:t>Utilizes artificial neural networks to analyze complex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Convolutional Neural Networks (CNNs): Applied in image analysis, like detecting defects in manufacturing processes or “big brother” tracking us with facial recognition.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Recurrent Neural Networks (RNNs): Used in sequential data processing, such as predicting time-series data in energy consumption.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ofcourse the now infamous Generative Pre-trained Transformer Models or GPTs, which most people are </a:t>
            </a:r>
            <a:r>
              <a:rPr lang="en-US"/>
              <a:t>familiar</a:t>
            </a:r>
            <a:r>
              <a:rPr lang="en-US"/>
              <a:t> with in text based generation.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techniques, with proper tuning and implementation, can solve complex problems in various domains, from energy analysis to nuclear fusion technology.</a:t>
            </a:r>
            <a:endParaRPr/>
          </a:p>
        </p:txBody>
      </p:sp>
      <p:sp>
        <p:nvSpPr>
          <p:cNvPr id="199" name="Google Shape;199;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0" name="Google Shape;200;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1" name="Google Shape;251;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52" name="Google Shape;252;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Recursive self </a:t>
            </a:r>
            <a:r>
              <a:rPr lang="en-US"/>
              <a:t>improving</a:t>
            </a:r>
            <a:r>
              <a:rPr lang="en-US"/>
              <a:t> Autonomous Agents with the use of LLM's is a powerful tool that can be used with information </a:t>
            </a:r>
            <a:r>
              <a:rPr lang="en-US"/>
              <a:t>retrieval to avoid relying on internal LLM knowledge. This can keep the GPT factually accurate. The use of</a:t>
            </a:r>
            <a:r>
              <a:rPr lang="en-US"/>
              <a:t> application </a:t>
            </a:r>
            <a:r>
              <a:rPr lang="en-US"/>
              <a:t>protocol</a:t>
            </a:r>
            <a:r>
              <a:rPr lang="en-US"/>
              <a:t> interfaces (APIs) also allow Autonomous agents to </a:t>
            </a:r>
            <a:r>
              <a:rPr lang="en-US"/>
              <a:t>interface with</a:t>
            </a:r>
            <a:r>
              <a:rPr lang="en-US"/>
              <a:t> databases, search indexes, code execution, and other tools.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Deploying one or more recursive self improving agents can help with specific tasks that are too complex for a single LLM alone.</a:t>
            </a:r>
            <a:endParaRPr/>
          </a:p>
        </p:txBody>
      </p:sp>
      <p:sp>
        <p:nvSpPr>
          <p:cNvPr id="254" name="Google Shape;254;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55" name="Google Shape;255;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5"/>
          <p:cNvSpPr/>
          <p:nvPr>
            <p:ph idx="2" type="pic"/>
          </p:nvPr>
        </p:nvSpPr>
        <p:spPr>
          <a:xfrm>
            <a:off x="1792288" y="612775"/>
            <a:ext cx="5486400" cy="4114800"/>
          </a:xfrm>
          <a:prstGeom prst="rect">
            <a:avLst/>
          </a:prstGeom>
          <a:noFill/>
          <a:ln>
            <a:noFill/>
          </a:ln>
        </p:spPr>
      </p:sp>
      <p:sp>
        <p:nvSpPr>
          <p:cNvPr id="68" name="Google Shape;68;p3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71.png"/><Relationship Id="rId9" Type="http://schemas.openxmlformats.org/officeDocument/2006/relationships/hyperlink" Target="http://www.conscious.energy/" TargetMode="External"/><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hyperlink" Target="http://www.lenr-forum.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7.jpg"/><Relationship Id="rId4" Type="http://schemas.openxmlformats.org/officeDocument/2006/relationships/image" Target="../media/image7.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66.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45.png"/><Relationship Id="rId8" Type="http://schemas.openxmlformats.org/officeDocument/2006/relationships/image" Target="../media/image61.png"/><Relationship Id="rId11" Type="http://schemas.openxmlformats.org/officeDocument/2006/relationships/image" Target="../media/image46.png"/><Relationship Id="rId10" Type="http://schemas.openxmlformats.org/officeDocument/2006/relationships/image" Target="../media/image42.png"/><Relationship Id="rId13" Type="http://schemas.openxmlformats.org/officeDocument/2006/relationships/image" Target="../media/image1.png"/><Relationship Id="rId1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7.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8.jpg"/><Relationship Id="rId4" Type="http://schemas.openxmlformats.org/officeDocument/2006/relationships/image" Target="../media/image63.png"/><Relationship Id="rId5" Type="http://schemas.openxmlformats.org/officeDocument/2006/relationships/image" Target="../media/image1.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4.png"/><Relationship Id="rId4" Type="http://schemas.openxmlformats.org/officeDocument/2006/relationships/image" Target="../media/image7.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7.png"/><Relationship Id="rId4" Type="http://schemas.openxmlformats.org/officeDocument/2006/relationships/image" Target="../media/image55.jpg"/><Relationship Id="rId5" Type="http://schemas.openxmlformats.org/officeDocument/2006/relationships/image" Target="../media/image7.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50.jpg"/><Relationship Id="rId5" Type="http://schemas.openxmlformats.org/officeDocument/2006/relationships/image" Target="../media/image7.png"/><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7.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9.png"/><Relationship Id="rId4" Type="http://schemas.openxmlformats.org/officeDocument/2006/relationships/image" Target="../media/image7.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0.png"/><Relationship Id="rId4" Type="http://schemas.openxmlformats.org/officeDocument/2006/relationships/image" Target="../media/image7.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9.png"/><Relationship Id="rId4" Type="http://schemas.openxmlformats.org/officeDocument/2006/relationships/image" Target="../media/image65.png"/><Relationship Id="rId5" Type="http://schemas.openxmlformats.org/officeDocument/2006/relationships/image" Target="../media/image6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image" Target="../media/image70.png"/><Relationship Id="rId5" Type="http://schemas.openxmlformats.org/officeDocument/2006/relationships/image" Target="../media/image7.png"/><Relationship Id="rId6"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7.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20" Type="http://schemas.openxmlformats.org/officeDocument/2006/relationships/image" Target="../media/image31.png"/><Relationship Id="rId22" Type="http://schemas.openxmlformats.org/officeDocument/2006/relationships/image" Target="../media/image35.png"/><Relationship Id="rId21" Type="http://schemas.openxmlformats.org/officeDocument/2006/relationships/image" Target="../media/image25.png"/><Relationship Id="rId24" Type="http://schemas.openxmlformats.org/officeDocument/2006/relationships/image" Target="../media/image33.png"/><Relationship Id="rId23"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2.png"/><Relationship Id="rId9" Type="http://schemas.openxmlformats.org/officeDocument/2006/relationships/image" Target="../media/image20.png"/><Relationship Id="rId26" Type="http://schemas.openxmlformats.org/officeDocument/2006/relationships/image" Target="../media/image1.png"/><Relationship Id="rId25"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34.png"/><Relationship Id="rId7" Type="http://schemas.openxmlformats.org/officeDocument/2006/relationships/image" Target="../media/image28.png"/><Relationship Id="rId8" Type="http://schemas.openxmlformats.org/officeDocument/2006/relationships/image" Target="../media/image19.png"/><Relationship Id="rId11" Type="http://schemas.openxmlformats.org/officeDocument/2006/relationships/image" Target="../media/image21.png"/><Relationship Id="rId10" Type="http://schemas.openxmlformats.org/officeDocument/2006/relationships/image" Target="../media/image30.png"/><Relationship Id="rId13" Type="http://schemas.openxmlformats.org/officeDocument/2006/relationships/image" Target="../media/image49.png"/><Relationship Id="rId12" Type="http://schemas.openxmlformats.org/officeDocument/2006/relationships/image" Target="../media/image41.png"/><Relationship Id="rId15" Type="http://schemas.openxmlformats.org/officeDocument/2006/relationships/image" Target="../media/image37.png"/><Relationship Id="rId14" Type="http://schemas.openxmlformats.org/officeDocument/2006/relationships/image" Target="../media/image44.png"/><Relationship Id="rId17" Type="http://schemas.openxmlformats.org/officeDocument/2006/relationships/image" Target="../media/image26.png"/><Relationship Id="rId16" Type="http://schemas.openxmlformats.org/officeDocument/2006/relationships/image" Target="../media/image23.png"/><Relationship Id="rId19" Type="http://schemas.openxmlformats.org/officeDocument/2006/relationships/image" Target="../media/image18.png"/><Relationship Id="rId18"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FE8"/>
        </a:solidFill>
      </p:bgPr>
    </p:bg>
    <p:spTree>
      <p:nvGrpSpPr>
        <p:cNvPr id="91" name="Shape 91"/>
        <p:cNvGrpSpPr/>
        <p:nvPr/>
      </p:nvGrpSpPr>
      <p:grpSpPr>
        <a:xfrm>
          <a:off x="0" y="0"/>
          <a:ext cx="0" cy="0"/>
          <a:chOff x="0" y="0"/>
          <a:chExt cx="0" cy="0"/>
        </a:xfrm>
      </p:grpSpPr>
      <p:sp>
        <p:nvSpPr>
          <p:cNvPr id="92" name="Google Shape;92;p1"/>
          <p:cNvSpPr/>
          <p:nvPr/>
        </p:nvSpPr>
        <p:spPr>
          <a:xfrm rot="10800000">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6306" l="-5623" r="-940" t="-53134"/>
            </a:stretch>
          </a:blipFill>
          <a:ln>
            <a:noFill/>
          </a:ln>
        </p:spPr>
      </p:sp>
      <p:sp>
        <p:nvSpPr>
          <p:cNvPr id="93" name="Google Shape;93;p1"/>
          <p:cNvSpPr/>
          <p:nvPr/>
        </p:nvSpPr>
        <p:spPr>
          <a:xfrm rot="5400000">
            <a:off x="3180088" y="-3180088"/>
            <a:ext cx="10287000" cy="16647176"/>
          </a:xfrm>
          <a:custGeom>
            <a:rect b="b" l="l" r="r" t="t"/>
            <a:pathLst>
              <a:path extrusionOk="0" h="16647176" w="10287000">
                <a:moveTo>
                  <a:pt x="0" y="0"/>
                </a:moveTo>
                <a:lnTo>
                  <a:pt x="10287000" y="0"/>
                </a:lnTo>
                <a:lnTo>
                  <a:pt x="10287000" y="16647176"/>
                </a:lnTo>
                <a:lnTo>
                  <a:pt x="0" y="16647176"/>
                </a:lnTo>
                <a:lnTo>
                  <a:pt x="0" y="0"/>
                </a:lnTo>
                <a:close/>
              </a:path>
            </a:pathLst>
          </a:custGeom>
          <a:blipFill rotWithShape="1">
            <a:blip r:embed="rId4">
              <a:alphaModFix/>
            </a:blip>
            <a:stretch>
              <a:fillRect b="-48966" l="-39161" r="-107137" t="0"/>
            </a:stretch>
          </a:blipFill>
          <a:ln>
            <a:noFill/>
          </a:ln>
        </p:spPr>
      </p:sp>
      <p:sp>
        <p:nvSpPr>
          <p:cNvPr id="94" name="Google Shape;94;p1"/>
          <p:cNvSpPr/>
          <p:nvPr/>
        </p:nvSpPr>
        <p:spPr>
          <a:xfrm>
            <a:off x="1028700" y="6915810"/>
            <a:ext cx="2173318" cy="2107285"/>
          </a:xfrm>
          <a:custGeom>
            <a:rect b="b" l="l" r="r" t="t"/>
            <a:pathLst>
              <a:path extrusionOk="0" h="2107285" w="2173318">
                <a:moveTo>
                  <a:pt x="0" y="0"/>
                </a:moveTo>
                <a:lnTo>
                  <a:pt x="2173318" y="0"/>
                </a:lnTo>
                <a:lnTo>
                  <a:pt x="2173318" y="2107286"/>
                </a:lnTo>
                <a:lnTo>
                  <a:pt x="0" y="2107286"/>
                </a:lnTo>
                <a:lnTo>
                  <a:pt x="0" y="0"/>
                </a:lnTo>
                <a:close/>
              </a:path>
            </a:pathLst>
          </a:custGeom>
          <a:blipFill rotWithShape="1">
            <a:blip r:embed="rId5">
              <a:alphaModFix/>
            </a:blip>
            <a:stretch>
              <a:fillRect b="0" l="-34239" r="-38129" t="0"/>
            </a:stretch>
          </a:blipFill>
          <a:ln>
            <a:noFill/>
          </a:ln>
        </p:spPr>
      </p:sp>
      <p:grpSp>
        <p:nvGrpSpPr>
          <p:cNvPr id="95" name="Google Shape;95;p1"/>
          <p:cNvGrpSpPr/>
          <p:nvPr/>
        </p:nvGrpSpPr>
        <p:grpSpPr>
          <a:xfrm>
            <a:off x="6992612" y="6951305"/>
            <a:ext cx="2008125" cy="1646404"/>
            <a:chOff x="0" y="0"/>
            <a:chExt cx="2677500" cy="2195205"/>
          </a:xfrm>
        </p:grpSpPr>
        <p:sp>
          <p:nvSpPr>
            <p:cNvPr id="96" name="Google Shape;96;p1"/>
            <p:cNvSpPr/>
            <p:nvPr/>
          </p:nvSpPr>
          <p:spPr>
            <a:xfrm>
              <a:off x="332073" y="0"/>
              <a:ext cx="2013430" cy="2013430"/>
            </a:xfrm>
            <a:custGeom>
              <a:rect b="b" l="l" r="r" t="t"/>
              <a:pathLst>
                <a:path extrusionOk="0" h="2013430" w="2013430">
                  <a:moveTo>
                    <a:pt x="0" y="0"/>
                  </a:moveTo>
                  <a:lnTo>
                    <a:pt x="2013430" y="0"/>
                  </a:lnTo>
                  <a:lnTo>
                    <a:pt x="2013430" y="2013430"/>
                  </a:lnTo>
                  <a:lnTo>
                    <a:pt x="0" y="2013430"/>
                  </a:lnTo>
                  <a:lnTo>
                    <a:pt x="0" y="0"/>
                  </a:lnTo>
                  <a:close/>
                </a:path>
              </a:pathLst>
            </a:custGeom>
            <a:blipFill rotWithShape="1">
              <a:blip r:embed="rId6">
                <a:alphaModFix/>
              </a:blip>
              <a:stretch>
                <a:fillRect b="0" l="0" r="0" t="0"/>
              </a:stretch>
            </a:blipFill>
            <a:ln>
              <a:noFill/>
            </a:ln>
          </p:spPr>
        </p:sp>
        <p:sp>
          <p:nvSpPr>
            <p:cNvPr id="97" name="Google Shape;97;p1"/>
            <p:cNvSpPr txBox="1"/>
            <p:nvPr/>
          </p:nvSpPr>
          <p:spPr>
            <a:xfrm>
              <a:off x="0" y="1763205"/>
              <a:ext cx="2677500" cy="432000"/>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b="0" i="0" lang="en-US" sz="2105" u="none" cap="none" strike="noStrike">
                  <a:solidFill>
                    <a:srgbClr val="497DAE"/>
                  </a:solidFill>
                  <a:latin typeface="Alatsi"/>
                  <a:ea typeface="Alatsi"/>
                  <a:cs typeface="Alatsi"/>
                  <a:sym typeface="Alatsi"/>
                </a:rPr>
                <a:t>Conscious Energy</a:t>
              </a:r>
              <a:endParaRPr/>
            </a:p>
          </p:txBody>
        </p:sp>
      </p:grpSp>
      <p:sp>
        <p:nvSpPr>
          <p:cNvPr id="98" name="Google Shape;98;p1"/>
          <p:cNvSpPr/>
          <p:nvPr/>
        </p:nvSpPr>
        <p:spPr>
          <a:xfrm>
            <a:off x="3202018" y="6074156"/>
            <a:ext cx="3790594" cy="3790594"/>
          </a:xfrm>
          <a:custGeom>
            <a:rect b="b" l="l" r="r" t="t"/>
            <a:pathLst>
              <a:path extrusionOk="0" h="3790594" w="3790594">
                <a:moveTo>
                  <a:pt x="0" y="0"/>
                </a:moveTo>
                <a:lnTo>
                  <a:pt x="3790594" y="0"/>
                </a:lnTo>
                <a:lnTo>
                  <a:pt x="3790594" y="3790594"/>
                </a:lnTo>
                <a:lnTo>
                  <a:pt x="0" y="3790594"/>
                </a:lnTo>
                <a:lnTo>
                  <a:pt x="0" y="0"/>
                </a:lnTo>
                <a:close/>
              </a:path>
            </a:pathLst>
          </a:custGeom>
          <a:blipFill rotWithShape="1">
            <a:blip r:embed="rId7">
              <a:alphaModFix/>
            </a:blip>
            <a:stretch>
              <a:fillRect b="0" l="0" r="0" t="0"/>
            </a:stretch>
          </a:blipFill>
          <a:ln>
            <a:noFill/>
          </a:ln>
        </p:spPr>
      </p:sp>
      <p:sp>
        <p:nvSpPr>
          <p:cNvPr id="99" name="Google Shape;99;p1"/>
          <p:cNvSpPr txBox="1"/>
          <p:nvPr/>
        </p:nvSpPr>
        <p:spPr>
          <a:xfrm>
            <a:off x="1028700" y="803412"/>
            <a:ext cx="14933689" cy="3069669"/>
          </a:xfrm>
          <a:prstGeom prst="rect">
            <a:avLst/>
          </a:prstGeom>
          <a:noFill/>
          <a:ln>
            <a:noFill/>
          </a:ln>
        </p:spPr>
        <p:txBody>
          <a:bodyPr anchorCtr="0" anchor="t" bIns="0" lIns="0" spcFirstLastPara="1" rIns="0" wrap="square" tIns="0">
            <a:spAutoFit/>
          </a:bodyPr>
          <a:lstStyle/>
          <a:p>
            <a:pPr indent="0" lvl="0" marL="0" marR="0" rtl="0" algn="l">
              <a:lnSpc>
                <a:spcPct val="109989"/>
              </a:lnSpc>
              <a:spcBef>
                <a:spcPts val="0"/>
              </a:spcBef>
              <a:spcAft>
                <a:spcPts val="0"/>
              </a:spcAft>
              <a:buNone/>
            </a:pPr>
            <a:r>
              <a:rPr b="0" i="0" lang="en-US" sz="5456" u="none" cap="none" strike="noStrike">
                <a:solidFill>
                  <a:srgbClr val="FFFFFF"/>
                </a:solidFill>
                <a:latin typeface="Arial"/>
                <a:ea typeface="Arial"/>
                <a:cs typeface="Arial"/>
                <a:sym typeface="Arial"/>
              </a:rPr>
              <a:t>Utilizing Machine Learning Techniques for In-Depth Investigation of Low Energy Nuclear Reactions (LENR) and Lattice-Assisted Nuclear Reactions (LANR)</a:t>
            </a:r>
            <a:endParaRPr/>
          </a:p>
        </p:txBody>
      </p:sp>
      <p:sp>
        <p:nvSpPr>
          <p:cNvPr id="100" name="Google Shape;100;p1"/>
          <p:cNvSpPr txBox="1"/>
          <p:nvPr/>
        </p:nvSpPr>
        <p:spPr>
          <a:xfrm>
            <a:off x="1028700" y="4431603"/>
            <a:ext cx="11895600" cy="25197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0" i="0" lang="en-US" sz="3148" u="none" cap="none" strike="noStrike">
                <a:solidFill>
                  <a:srgbClr val="FFFFFF"/>
                </a:solidFill>
                <a:latin typeface="Arial"/>
                <a:ea typeface="Arial"/>
                <a:cs typeface="Arial"/>
                <a:sym typeface="Arial"/>
              </a:rPr>
              <a:t>Author: Diadon Acs</a:t>
            </a:r>
            <a:endParaRPr/>
          </a:p>
          <a:p>
            <a:pPr indent="0" lvl="0" marL="0" marR="0" rtl="0" algn="l">
              <a:lnSpc>
                <a:spcPct val="139993"/>
              </a:lnSpc>
              <a:spcBef>
                <a:spcPts val="0"/>
              </a:spcBef>
              <a:spcAft>
                <a:spcPts val="0"/>
              </a:spcAft>
              <a:buNone/>
            </a:pPr>
            <a:r>
              <a:rPr b="0" i="0" lang="en-US" sz="3148" u="none" cap="none" strike="noStrike">
                <a:solidFill>
                  <a:srgbClr val="FFFFFF"/>
                </a:solidFill>
                <a:latin typeface="Arial"/>
                <a:ea typeface="Arial"/>
                <a:cs typeface="Arial"/>
                <a:sym typeface="Arial"/>
              </a:rPr>
              <a:t>Email: diadon@conscious.energy  </a:t>
            </a:r>
            <a:endParaRPr/>
          </a:p>
          <a:p>
            <a:pPr indent="0" lvl="0" marL="0" marR="0" rtl="0" algn="l">
              <a:lnSpc>
                <a:spcPct val="139993"/>
              </a:lnSpc>
              <a:spcBef>
                <a:spcPts val="0"/>
              </a:spcBef>
              <a:spcAft>
                <a:spcPts val="0"/>
              </a:spcAft>
              <a:buNone/>
            </a:pPr>
            <a:r>
              <a:rPr b="0" i="0" lang="en-US" sz="3148" u="none" cap="none" strike="noStrike">
                <a:solidFill>
                  <a:srgbClr val="FFFFFF"/>
                </a:solidFill>
                <a:latin typeface="Arial"/>
                <a:ea typeface="Arial"/>
                <a:cs typeface="Arial"/>
                <a:sym typeface="Arial"/>
              </a:rPr>
              <a:t>Affiliations: </a:t>
            </a:r>
            <a:r>
              <a:rPr b="0" i="0" lang="en-US" sz="3148" u="sng" cap="none" strike="noStrike">
                <a:solidFill>
                  <a:srgbClr val="FFFFFF"/>
                </a:solidFill>
                <a:latin typeface="Arial"/>
                <a:ea typeface="Arial"/>
                <a:cs typeface="Arial"/>
                <a:sym typeface="Arial"/>
                <a:hlinkClick r:id="rId8">
                  <a:extLst>
                    <a:ext uri="{A12FA001-AC4F-418D-AE19-62706E023703}">
                      <ahyp:hlinkClr val="tx"/>
                    </a:ext>
                  </a:extLst>
                </a:hlinkClick>
              </a:rPr>
              <a:t>www.lenr-forum.com</a:t>
            </a:r>
            <a:r>
              <a:rPr b="0" i="0" lang="en-US" sz="3148" u="none" cap="none" strike="noStrike">
                <a:solidFill>
                  <a:srgbClr val="FFFFFF"/>
                </a:solidFill>
                <a:latin typeface="Arial"/>
                <a:ea typeface="Arial"/>
                <a:cs typeface="Arial"/>
                <a:sym typeface="Arial"/>
              </a:rPr>
              <a:t> &amp; </a:t>
            </a:r>
            <a:r>
              <a:rPr b="0" i="0" lang="en-US" sz="3148" u="sng" cap="none" strike="noStrike">
                <a:solidFill>
                  <a:srgbClr val="FFFFFF"/>
                </a:solidFill>
                <a:latin typeface="Arial"/>
                <a:ea typeface="Arial"/>
                <a:cs typeface="Arial"/>
                <a:sym typeface="Arial"/>
                <a:hlinkClick r:id="rId9">
                  <a:extLst>
                    <a:ext uri="{A12FA001-AC4F-418D-AE19-62706E023703}">
                      <ahyp:hlinkClr val="tx"/>
                    </a:ext>
                  </a:extLst>
                </a:hlinkClick>
              </a:rPr>
              <a:t>www.conscious.energy</a:t>
            </a:r>
            <a:r>
              <a:rPr b="0" i="0" lang="en-US" sz="3148" u="none" cap="none" strike="noStrike">
                <a:solidFill>
                  <a:srgbClr val="FFFFFF"/>
                </a:solidFill>
                <a:latin typeface="Calibri"/>
                <a:ea typeface="Calibri"/>
                <a:cs typeface="Calibri"/>
                <a:sym typeface="Calibri"/>
              </a:rPr>
              <a:t>﻿</a:t>
            </a:r>
            <a:endParaRPr/>
          </a:p>
          <a:p>
            <a:pPr indent="0" lvl="0" marL="0" marR="0" rtl="0" algn="ctr">
              <a:lnSpc>
                <a:spcPct val="139993"/>
              </a:lnSpc>
              <a:spcBef>
                <a:spcPts val="0"/>
              </a:spcBef>
              <a:spcAft>
                <a:spcPts val="0"/>
              </a:spcAft>
              <a:buNone/>
            </a:pPr>
            <a:r>
              <a:t/>
            </a:r>
            <a:endParaRPr b="0" i="0" sz="3148"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316" name="Shape 316"/>
        <p:cNvGrpSpPr/>
        <p:nvPr/>
      </p:nvGrpSpPr>
      <p:grpSpPr>
        <a:xfrm>
          <a:off x="0" y="0"/>
          <a:ext cx="0" cy="0"/>
          <a:chOff x="0" y="0"/>
          <a:chExt cx="0" cy="0"/>
        </a:xfrm>
      </p:grpSpPr>
      <p:grpSp>
        <p:nvGrpSpPr>
          <p:cNvPr id="317" name="Google Shape;317;p10"/>
          <p:cNvGrpSpPr/>
          <p:nvPr/>
        </p:nvGrpSpPr>
        <p:grpSpPr>
          <a:xfrm>
            <a:off x="8434716" y="1456784"/>
            <a:ext cx="8661854" cy="7352000"/>
            <a:chOff x="0" y="-28575"/>
            <a:chExt cx="11549138" cy="9802667"/>
          </a:xfrm>
        </p:grpSpPr>
        <p:sp>
          <p:nvSpPr>
            <p:cNvPr id="318" name="Google Shape;318;p10"/>
            <p:cNvSpPr txBox="1"/>
            <p:nvPr/>
          </p:nvSpPr>
          <p:spPr>
            <a:xfrm>
              <a:off x="1669714" y="-28575"/>
              <a:ext cx="2109036" cy="395286"/>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Data Sources:</a:t>
              </a:r>
              <a:endParaRPr/>
            </a:p>
          </p:txBody>
        </p:sp>
        <p:sp>
          <p:nvSpPr>
            <p:cNvPr id="319" name="Google Shape;319;p10"/>
            <p:cNvSpPr txBox="1"/>
            <p:nvPr/>
          </p:nvSpPr>
          <p:spPr>
            <a:xfrm>
              <a:off x="1642100" y="2323270"/>
              <a:ext cx="2136650" cy="395286"/>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Data Content:</a:t>
              </a:r>
              <a:endParaRPr/>
            </a:p>
          </p:txBody>
        </p:sp>
        <p:sp>
          <p:nvSpPr>
            <p:cNvPr id="320" name="Google Shape;320;p10"/>
            <p:cNvSpPr txBox="1"/>
            <p:nvPr/>
          </p:nvSpPr>
          <p:spPr>
            <a:xfrm>
              <a:off x="0" y="4675116"/>
              <a:ext cx="3778750" cy="395286"/>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Challenges in Collection:</a:t>
              </a:r>
              <a:endParaRPr/>
            </a:p>
          </p:txBody>
        </p:sp>
        <p:sp>
          <p:nvSpPr>
            <p:cNvPr id="321" name="Google Shape;321;p10"/>
            <p:cNvSpPr txBox="1"/>
            <p:nvPr/>
          </p:nvSpPr>
          <p:spPr>
            <a:xfrm>
              <a:off x="1160305" y="7026961"/>
              <a:ext cx="2618445" cy="395286"/>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Data Preparation</a:t>
              </a:r>
              <a:endParaRPr/>
            </a:p>
          </p:txBody>
        </p:sp>
        <p:sp>
          <p:nvSpPr>
            <p:cNvPr id="322" name="Google Shape;322;p10"/>
            <p:cNvSpPr txBox="1"/>
            <p:nvPr/>
          </p:nvSpPr>
          <p:spPr>
            <a:xfrm>
              <a:off x="2373208" y="9378806"/>
              <a:ext cx="1405542" cy="395286"/>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Potential</a:t>
              </a:r>
              <a:endParaRPr/>
            </a:p>
          </p:txBody>
        </p:sp>
        <p:sp>
          <p:nvSpPr>
            <p:cNvPr id="323" name="Google Shape;323;p10"/>
            <p:cNvSpPr txBox="1"/>
            <p:nvPr/>
          </p:nvSpPr>
          <p:spPr>
            <a:xfrm>
              <a:off x="10907841" y="-28575"/>
              <a:ext cx="405134" cy="3952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66</a:t>
              </a:r>
              <a:endParaRPr/>
            </a:p>
          </p:txBody>
        </p:sp>
        <p:sp>
          <p:nvSpPr>
            <p:cNvPr id="324" name="Google Shape;324;p10"/>
            <p:cNvSpPr txBox="1"/>
            <p:nvPr/>
          </p:nvSpPr>
          <p:spPr>
            <a:xfrm>
              <a:off x="10907841" y="2323270"/>
              <a:ext cx="369236" cy="3952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33</a:t>
              </a:r>
              <a:endParaRPr/>
            </a:p>
          </p:txBody>
        </p:sp>
        <p:sp>
          <p:nvSpPr>
            <p:cNvPr id="325" name="Google Shape;325;p10"/>
            <p:cNvSpPr txBox="1"/>
            <p:nvPr/>
          </p:nvSpPr>
          <p:spPr>
            <a:xfrm>
              <a:off x="10907841" y="4675116"/>
              <a:ext cx="641297" cy="3952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16.5</a:t>
              </a:r>
              <a:endParaRPr/>
            </a:p>
          </p:txBody>
        </p:sp>
        <p:sp>
          <p:nvSpPr>
            <p:cNvPr id="326" name="Google Shape;326;p10"/>
            <p:cNvSpPr txBox="1"/>
            <p:nvPr/>
          </p:nvSpPr>
          <p:spPr>
            <a:xfrm>
              <a:off x="10907841" y="7026961"/>
              <a:ext cx="369236" cy="3952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33</a:t>
              </a:r>
              <a:endParaRPr/>
            </a:p>
          </p:txBody>
        </p:sp>
        <p:sp>
          <p:nvSpPr>
            <p:cNvPr id="327" name="Google Shape;327;p10"/>
            <p:cNvSpPr txBox="1"/>
            <p:nvPr/>
          </p:nvSpPr>
          <p:spPr>
            <a:xfrm>
              <a:off x="10907841" y="9378806"/>
              <a:ext cx="405134" cy="3952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45" u="none" cap="none" strike="noStrike">
                  <a:solidFill>
                    <a:srgbClr val="FFFFFF"/>
                  </a:solidFill>
                  <a:latin typeface="Arial"/>
                  <a:ea typeface="Arial"/>
                  <a:cs typeface="Arial"/>
                  <a:sym typeface="Arial"/>
                </a:rPr>
                <a:t>66</a:t>
              </a:r>
              <a:endParaRPr/>
            </a:p>
          </p:txBody>
        </p:sp>
        <p:grpSp>
          <p:nvGrpSpPr>
            <p:cNvPr id="328" name="Google Shape;328;p10"/>
            <p:cNvGrpSpPr/>
            <p:nvPr/>
          </p:nvGrpSpPr>
          <p:grpSpPr>
            <a:xfrm>
              <a:off x="3934965" y="179148"/>
              <a:ext cx="6816661" cy="9415797"/>
              <a:chOff x="0" y="-6350"/>
              <a:chExt cx="10287000" cy="14209347"/>
            </a:xfrm>
          </p:grpSpPr>
          <p:sp>
            <p:nvSpPr>
              <p:cNvPr id="329" name="Google Shape;329;p10"/>
              <p:cNvSpPr/>
              <p:nvPr/>
            </p:nvSpPr>
            <p:spPr>
              <a:xfrm>
                <a:off x="0" y="-6350"/>
                <a:ext cx="10287000" cy="12700"/>
              </a:xfrm>
              <a:custGeom>
                <a:rect b="b" l="l" r="r" t="t"/>
                <a:pathLst>
                  <a:path extrusionOk="0" h="12700" w="10287000">
                    <a:moveTo>
                      <a:pt x="0" y="0"/>
                    </a:moveTo>
                    <a:lnTo>
                      <a:pt x="10287000" y="0"/>
                    </a:lnTo>
                    <a:lnTo>
                      <a:pt x="10287000" y="12700"/>
                    </a:lnTo>
                    <a:lnTo>
                      <a:pt x="0" y="12700"/>
                    </a:lnTo>
                    <a:close/>
                  </a:path>
                </a:pathLst>
              </a:custGeom>
              <a:solidFill>
                <a:srgbClr val="FFFFFF">
                  <a:alpha val="24705"/>
                </a:srgbClr>
              </a:solidFill>
              <a:ln>
                <a:noFill/>
              </a:ln>
            </p:spPr>
          </p:sp>
          <p:sp>
            <p:nvSpPr>
              <p:cNvPr id="330" name="Google Shape;330;p10"/>
              <p:cNvSpPr/>
              <p:nvPr/>
            </p:nvSpPr>
            <p:spPr>
              <a:xfrm>
                <a:off x="0" y="3542812"/>
                <a:ext cx="10287000" cy="12700"/>
              </a:xfrm>
              <a:custGeom>
                <a:rect b="b" l="l" r="r" t="t"/>
                <a:pathLst>
                  <a:path extrusionOk="0" h="12700" w="10287000">
                    <a:moveTo>
                      <a:pt x="0" y="0"/>
                    </a:moveTo>
                    <a:lnTo>
                      <a:pt x="10287000" y="0"/>
                    </a:lnTo>
                    <a:lnTo>
                      <a:pt x="10287000" y="12700"/>
                    </a:lnTo>
                    <a:lnTo>
                      <a:pt x="0" y="12700"/>
                    </a:lnTo>
                    <a:close/>
                  </a:path>
                </a:pathLst>
              </a:custGeom>
              <a:solidFill>
                <a:srgbClr val="FFFFFF">
                  <a:alpha val="24705"/>
                </a:srgbClr>
              </a:solidFill>
              <a:ln>
                <a:noFill/>
              </a:ln>
            </p:spPr>
          </p:sp>
          <p:sp>
            <p:nvSpPr>
              <p:cNvPr id="331" name="Google Shape;331;p10"/>
              <p:cNvSpPr/>
              <p:nvPr/>
            </p:nvSpPr>
            <p:spPr>
              <a:xfrm>
                <a:off x="0" y="7091973"/>
                <a:ext cx="10287000" cy="12700"/>
              </a:xfrm>
              <a:custGeom>
                <a:rect b="b" l="l" r="r" t="t"/>
                <a:pathLst>
                  <a:path extrusionOk="0" h="12700" w="10287000">
                    <a:moveTo>
                      <a:pt x="0" y="0"/>
                    </a:moveTo>
                    <a:lnTo>
                      <a:pt x="10287000" y="0"/>
                    </a:lnTo>
                    <a:lnTo>
                      <a:pt x="10287000" y="12700"/>
                    </a:lnTo>
                    <a:lnTo>
                      <a:pt x="0" y="12700"/>
                    </a:lnTo>
                    <a:close/>
                  </a:path>
                </a:pathLst>
              </a:custGeom>
              <a:solidFill>
                <a:srgbClr val="FFFFFF">
                  <a:alpha val="24705"/>
                </a:srgbClr>
              </a:solidFill>
              <a:ln>
                <a:noFill/>
              </a:ln>
            </p:spPr>
          </p:sp>
          <p:sp>
            <p:nvSpPr>
              <p:cNvPr id="332" name="Google Shape;332;p10"/>
              <p:cNvSpPr/>
              <p:nvPr/>
            </p:nvSpPr>
            <p:spPr>
              <a:xfrm>
                <a:off x="0" y="10641135"/>
                <a:ext cx="10287000" cy="12700"/>
              </a:xfrm>
              <a:custGeom>
                <a:rect b="b" l="l" r="r" t="t"/>
                <a:pathLst>
                  <a:path extrusionOk="0" h="12700" w="10287000">
                    <a:moveTo>
                      <a:pt x="0" y="0"/>
                    </a:moveTo>
                    <a:lnTo>
                      <a:pt x="10287000" y="0"/>
                    </a:lnTo>
                    <a:lnTo>
                      <a:pt x="10287000" y="12700"/>
                    </a:lnTo>
                    <a:lnTo>
                      <a:pt x="0" y="12700"/>
                    </a:lnTo>
                    <a:close/>
                  </a:path>
                </a:pathLst>
              </a:custGeom>
              <a:solidFill>
                <a:srgbClr val="FFFFFF">
                  <a:alpha val="24705"/>
                </a:srgbClr>
              </a:solidFill>
              <a:ln>
                <a:noFill/>
              </a:ln>
            </p:spPr>
          </p:sp>
          <p:sp>
            <p:nvSpPr>
              <p:cNvPr id="333" name="Google Shape;333;p10"/>
              <p:cNvSpPr/>
              <p:nvPr/>
            </p:nvSpPr>
            <p:spPr>
              <a:xfrm>
                <a:off x="0" y="14190297"/>
                <a:ext cx="10287000" cy="12700"/>
              </a:xfrm>
              <a:custGeom>
                <a:rect b="b" l="l" r="r" t="t"/>
                <a:pathLst>
                  <a:path extrusionOk="0" h="12700" w="10287000">
                    <a:moveTo>
                      <a:pt x="0" y="0"/>
                    </a:moveTo>
                    <a:lnTo>
                      <a:pt x="10287000" y="0"/>
                    </a:lnTo>
                    <a:lnTo>
                      <a:pt x="10287000" y="12700"/>
                    </a:lnTo>
                    <a:lnTo>
                      <a:pt x="0" y="12700"/>
                    </a:lnTo>
                    <a:close/>
                  </a:path>
                </a:pathLst>
              </a:custGeom>
              <a:solidFill>
                <a:srgbClr val="FFFFFF">
                  <a:alpha val="24705"/>
                </a:srgbClr>
              </a:solidFill>
              <a:ln>
                <a:noFill/>
              </a:ln>
            </p:spPr>
          </p:sp>
        </p:grpSp>
        <p:grpSp>
          <p:nvGrpSpPr>
            <p:cNvPr id="334" name="Google Shape;334;p10"/>
            <p:cNvGrpSpPr/>
            <p:nvPr/>
          </p:nvGrpSpPr>
          <p:grpSpPr>
            <a:xfrm>
              <a:off x="4343964" y="183356"/>
              <a:ext cx="5998662" cy="9407382"/>
              <a:chOff x="617220" y="0"/>
              <a:chExt cx="9052560" cy="14196647"/>
            </a:xfrm>
          </p:grpSpPr>
          <p:sp>
            <p:nvSpPr>
              <p:cNvPr id="335" name="Google Shape;335;p10"/>
              <p:cNvSpPr/>
              <p:nvPr/>
            </p:nvSpPr>
            <p:spPr>
              <a:xfrm>
                <a:off x="617220" y="0"/>
                <a:ext cx="9052560" cy="3549162"/>
              </a:xfrm>
              <a:custGeom>
                <a:rect b="b" l="l" r="r" t="t"/>
                <a:pathLst>
                  <a:path extrusionOk="0" h="3549162" w="9052560">
                    <a:moveTo>
                      <a:pt x="0" y="0"/>
                    </a:moveTo>
                    <a:lnTo>
                      <a:pt x="9052560" y="0"/>
                    </a:lnTo>
                    <a:lnTo>
                      <a:pt x="6789420" y="3549162"/>
                    </a:lnTo>
                    <a:lnTo>
                      <a:pt x="2263140" y="3549162"/>
                    </a:lnTo>
                  </a:path>
                </a:pathLst>
              </a:custGeom>
              <a:solidFill>
                <a:srgbClr val="00B9CD"/>
              </a:solidFill>
              <a:ln>
                <a:noFill/>
              </a:ln>
            </p:spPr>
          </p:sp>
          <p:sp>
            <p:nvSpPr>
              <p:cNvPr id="336" name="Google Shape;336;p10"/>
              <p:cNvSpPr/>
              <p:nvPr/>
            </p:nvSpPr>
            <p:spPr>
              <a:xfrm>
                <a:off x="2880360" y="3549162"/>
                <a:ext cx="4526280" cy="3549162"/>
              </a:xfrm>
              <a:custGeom>
                <a:rect b="b" l="l" r="r" t="t"/>
                <a:pathLst>
                  <a:path extrusionOk="0" h="3549162" w="4526280">
                    <a:moveTo>
                      <a:pt x="0" y="0"/>
                    </a:moveTo>
                    <a:lnTo>
                      <a:pt x="4526280" y="0"/>
                    </a:lnTo>
                    <a:lnTo>
                      <a:pt x="3394710" y="3549161"/>
                    </a:lnTo>
                    <a:lnTo>
                      <a:pt x="1131570" y="3549161"/>
                    </a:lnTo>
                  </a:path>
                </a:pathLst>
              </a:custGeom>
              <a:solidFill>
                <a:srgbClr val="2FC4D4"/>
              </a:solidFill>
              <a:ln>
                <a:noFill/>
              </a:ln>
            </p:spPr>
          </p:sp>
          <p:sp>
            <p:nvSpPr>
              <p:cNvPr id="337" name="Google Shape;337;p10"/>
              <p:cNvSpPr/>
              <p:nvPr/>
            </p:nvSpPr>
            <p:spPr>
              <a:xfrm>
                <a:off x="2880360" y="7098323"/>
                <a:ext cx="4526280" cy="3549162"/>
              </a:xfrm>
              <a:custGeom>
                <a:rect b="b" l="l" r="r" t="t"/>
                <a:pathLst>
                  <a:path extrusionOk="0" h="3549162" w="4526280">
                    <a:moveTo>
                      <a:pt x="1131570" y="0"/>
                    </a:moveTo>
                    <a:lnTo>
                      <a:pt x="3394710" y="0"/>
                    </a:lnTo>
                    <a:lnTo>
                      <a:pt x="4526280" y="3549162"/>
                    </a:lnTo>
                    <a:lnTo>
                      <a:pt x="0" y="3549162"/>
                    </a:lnTo>
                  </a:path>
                </a:pathLst>
              </a:custGeom>
              <a:solidFill>
                <a:srgbClr val="46CFDA"/>
              </a:solidFill>
              <a:ln>
                <a:noFill/>
              </a:ln>
            </p:spPr>
          </p:sp>
          <p:sp>
            <p:nvSpPr>
              <p:cNvPr id="338" name="Google Shape;338;p10"/>
              <p:cNvSpPr/>
              <p:nvPr/>
            </p:nvSpPr>
            <p:spPr>
              <a:xfrm>
                <a:off x="617220" y="10647485"/>
                <a:ext cx="9052560" cy="3549162"/>
              </a:xfrm>
              <a:custGeom>
                <a:rect b="b" l="l" r="r" t="t"/>
                <a:pathLst>
                  <a:path extrusionOk="0" h="3549162" w="9052560">
                    <a:moveTo>
                      <a:pt x="2263140" y="0"/>
                    </a:moveTo>
                    <a:lnTo>
                      <a:pt x="6789420" y="0"/>
                    </a:lnTo>
                    <a:lnTo>
                      <a:pt x="9052560" y="3549162"/>
                    </a:lnTo>
                    <a:lnTo>
                      <a:pt x="0" y="3549162"/>
                    </a:lnTo>
                  </a:path>
                </a:pathLst>
              </a:custGeom>
              <a:solidFill>
                <a:srgbClr val="5ADAE1"/>
              </a:solidFill>
              <a:ln>
                <a:noFill/>
              </a:ln>
            </p:spPr>
          </p:sp>
        </p:grpSp>
      </p:grpSp>
      <p:grpSp>
        <p:nvGrpSpPr>
          <p:cNvPr id="339" name="Google Shape;339;p10"/>
          <p:cNvGrpSpPr/>
          <p:nvPr/>
        </p:nvGrpSpPr>
        <p:grpSpPr>
          <a:xfrm rot="5400000">
            <a:off x="13552858" y="1649416"/>
            <a:ext cx="755644" cy="413243"/>
            <a:chOff x="0" y="-38100"/>
            <a:chExt cx="812800" cy="444500"/>
          </a:xfrm>
        </p:grpSpPr>
        <p:sp>
          <p:nvSpPr>
            <p:cNvPr id="340" name="Google Shape;340;p10"/>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path>
              </a:pathLst>
            </a:custGeom>
            <a:solidFill>
              <a:srgbClr val="737373"/>
            </a:solidFill>
            <a:ln cap="flat" cmpd="sng" w="38100">
              <a:solidFill>
                <a:srgbClr val="2FC4D4"/>
              </a:solidFill>
              <a:prstDash val="solid"/>
              <a:round/>
              <a:headEnd len="sm" w="sm" type="none"/>
              <a:tailEnd len="sm" w="sm" type="none"/>
            </a:ln>
          </p:spPr>
        </p:sp>
        <p:sp>
          <p:nvSpPr>
            <p:cNvPr id="341" name="Google Shape;341;p10"/>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2" name="Google Shape;342;p10"/>
          <p:cNvGrpSpPr/>
          <p:nvPr/>
        </p:nvGrpSpPr>
        <p:grpSpPr>
          <a:xfrm rot="5400000">
            <a:off x="13552858" y="8224342"/>
            <a:ext cx="755644" cy="413243"/>
            <a:chOff x="0" y="-38100"/>
            <a:chExt cx="812800" cy="444500"/>
          </a:xfrm>
        </p:grpSpPr>
        <p:sp>
          <p:nvSpPr>
            <p:cNvPr id="343" name="Google Shape;343;p10"/>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path>
              </a:pathLst>
            </a:custGeom>
            <a:solidFill>
              <a:srgbClr val="D9D9D9"/>
            </a:solidFill>
            <a:ln cap="flat" cmpd="sng" w="38100">
              <a:solidFill>
                <a:srgbClr val="2FC4D4"/>
              </a:solidFill>
              <a:prstDash val="solid"/>
              <a:round/>
              <a:headEnd len="sm" w="sm" type="none"/>
              <a:tailEnd len="sm" w="sm" type="none"/>
            </a:ln>
          </p:spPr>
        </p:sp>
        <p:sp>
          <p:nvSpPr>
            <p:cNvPr id="344" name="Google Shape;344;p10"/>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5" name="Google Shape;345;p10"/>
          <p:cNvSpPr/>
          <p:nvPr/>
        </p:nvSpPr>
        <p:spPr>
          <a:xfrm>
            <a:off x="395029" y="1642149"/>
            <a:ext cx="7710963" cy="7710963"/>
          </a:xfrm>
          <a:custGeom>
            <a:rect b="b" l="l" r="r" t="t"/>
            <a:pathLst>
              <a:path extrusionOk="0" h="7710963" w="7710963">
                <a:moveTo>
                  <a:pt x="0" y="0"/>
                </a:moveTo>
                <a:lnTo>
                  <a:pt x="7710963" y="0"/>
                </a:lnTo>
                <a:lnTo>
                  <a:pt x="7710963" y="7710962"/>
                </a:lnTo>
                <a:lnTo>
                  <a:pt x="0" y="7710962"/>
                </a:lnTo>
                <a:lnTo>
                  <a:pt x="0" y="0"/>
                </a:lnTo>
                <a:close/>
              </a:path>
            </a:pathLst>
          </a:custGeom>
          <a:blipFill rotWithShape="1">
            <a:blip r:embed="rId3">
              <a:alphaModFix/>
            </a:blip>
            <a:stretch>
              <a:fillRect b="0" l="0" r="0" t="0"/>
            </a:stretch>
          </a:blipFill>
          <a:ln>
            <a:noFill/>
          </a:ln>
        </p:spPr>
      </p:sp>
      <p:sp>
        <p:nvSpPr>
          <p:cNvPr id="346" name="Google Shape;346;p10"/>
          <p:cNvSpPr txBox="1"/>
          <p:nvPr/>
        </p:nvSpPr>
        <p:spPr>
          <a:xfrm>
            <a:off x="18125777" y="9890760"/>
            <a:ext cx="16222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8</a:t>
            </a:r>
            <a:endParaRPr/>
          </a:p>
        </p:txBody>
      </p:sp>
      <p:sp>
        <p:nvSpPr>
          <p:cNvPr id="347" name="Google Shape;347;p10"/>
          <p:cNvSpPr txBox="1"/>
          <p:nvPr/>
        </p:nvSpPr>
        <p:spPr>
          <a:xfrm>
            <a:off x="12934883" y="940370"/>
            <a:ext cx="1956172" cy="506665"/>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012" u="none" cap="none" strike="noStrike">
                <a:solidFill>
                  <a:srgbClr val="FFFFFF"/>
                </a:solidFill>
                <a:latin typeface="Arial"/>
                <a:ea typeface="Arial"/>
                <a:cs typeface="Arial"/>
                <a:sym typeface="Arial"/>
              </a:rPr>
              <a:t>Data Input</a:t>
            </a:r>
            <a:endParaRPr/>
          </a:p>
        </p:txBody>
      </p:sp>
      <p:sp>
        <p:nvSpPr>
          <p:cNvPr id="348" name="Google Shape;348;p10"/>
          <p:cNvSpPr txBox="1"/>
          <p:nvPr/>
        </p:nvSpPr>
        <p:spPr>
          <a:xfrm>
            <a:off x="12765642" y="8846446"/>
            <a:ext cx="2294654" cy="506665"/>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012" u="none" cap="none" strike="noStrike">
                <a:solidFill>
                  <a:srgbClr val="FFFFFF"/>
                </a:solidFill>
                <a:latin typeface="Arial"/>
                <a:ea typeface="Arial"/>
                <a:cs typeface="Arial"/>
                <a:sym typeface="Arial"/>
              </a:rPr>
              <a:t>Data Output</a:t>
            </a:r>
            <a:endParaRPr/>
          </a:p>
        </p:txBody>
      </p:sp>
      <p:sp>
        <p:nvSpPr>
          <p:cNvPr id="349" name="Google Shape;349;p10"/>
          <p:cNvSpPr txBox="1"/>
          <p:nvPr/>
        </p:nvSpPr>
        <p:spPr>
          <a:xfrm>
            <a:off x="1150346" y="940370"/>
            <a:ext cx="6200329" cy="537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200" u="none" cap="none" strike="noStrike">
                <a:solidFill>
                  <a:srgbClr val="FFFFFF"/>
                </a:solidFill>
                <a:latin typeface="Arial"/>
                <a:ea typeface="Arial"/>
                <a:cs typeface="Arial"/>
                <a:sym typeface="Arial"/>
              </a:rPr>
              <a:t>Data Sets for Machine Learning</a:t>
            </a:r>
            <a:endParaRPr/>
          </a:p>
        </p:txBody>
      </p:sp>
      <p:sp>
        <p:nvSpPr>
          <p:cNvPr id="350" name="Google Shape;350;p10"/>
          <p:cNvSpPr txBox="1"/>
          <p:nvPr/>
        </p:nvSpPr>
        <p:spPr>
          <a:xfrm>
            <a:off x="3208118" y="9218492"/>
            <a:ext cx="2084784" cy="24066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400" u="none" cap="none" strike="noStrike">
                <a:solidFill>
                  <a:srgbClr val="FFFFFF"/>
                </a:solidFill>
                <a:latin typeface="Arial"/>
                <a:ea typeface="Arial"/>
                <a:cs typeface="Arial"/>
                <a:sym typeface="Arial"/>
              </a:rPr>
              <a:t>Generated by Midjourny</a:t>
            </a:r>
            <a:endParaRPr/>
          </a:p>
        </p:txBody>
      </p:sp>
      <p:sp>
        <p:nvSpPr>
          <p:cNvPr id="351" name="Google Shape;351;p10"/>
          <p:cNvSpPr/>
          <p:nvPr/>
        </p:nvSpPr>
        <p:spPr>
          <a:xfrm>
            <a:off x="1028700" y="1642149"/>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4">
              <a:alphaModFix amt="43000"/>
            </a:blip>
            <a:stretch>
              <a:fillRect b="0" l="-34239" r="-38129" t="0"/>
            </a:stretch>
          </a:blipFill>
          <a:ln>
            <a:noFill/>
          </a:ln>
        </p:spPr>
      </p:sp>
      <p:grpSp>
        <p:nvGrpSpPr>
          <p:cNvPr id="352" name="Google Shape;352;p10"/>
          <p:cNvGrpSpPr/>
          <p:nvPr/>
        </p:nvGrpSpPr>
        <p:grpSpPr>
          <a:xfrm>
            <a:off x="1981530" y="1683076"/>
            <a:ext cx="880431" cy="731799"/>
            <a:chOff x="0" y="0"/>
            <a:chExt cx="1173908" cy="975732"/>
          </a:xfrm>
        </p:grpSpPr>
        <p:sp>
          <p:nvSpPr>
            <p:cNvPr id="353" name="Google Shape;353;p10"/>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5">
                <a:alphaModFix amt="43000"/>
              </a:blip>
              <a:stretch>
                <a:fillRect b="0" l="0" r="0" t="0"/>
              </a:stretch>
            </a:blipFill>
            <a:ln>
              <a:noFill/>
            </a:ln>
          </p:spPr>
        </p:sp>
        <p:sp>
          <p:nvSpPr>
            <p:cNvPr id="354" name="Google Shape;354;p10"/>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2" name="Shape 362"/>
        <p:cNvGrpSpPr/>
        <p:nvPr/>
      </p:nvGrpSpPr>
      <p:grpSpPr>
        <a:xfrm>
          <a:off x="0" y="0"/>
          <a:ext cx="0" cy="0"/>
          <a:chOff x="0" y="0"/>
          <a:chExt cx="0" cy="0"/>
        </a:xfrm>
      </p:grpSpPr>
      <p:sp>
        <p:nvSpPr>
          <p:cNvPr id="363" name="Google Shape;363;p11"/>
          <p:cNvSpPr/>
          <p:nvPr/>
        </p:nvSpPr>
        <p:spPr>
          <a:xfrm rot="9555766">
            <a:off x="-2626314" y="367457"/>
            <a:ext cx="7315200" cy="1415845"/>
          </a:xfrm>
          <a:custGeom>
            <a:rect b="b" l="l" r="r" t="t"/>
            <a:pathLst>
              <a:path extrusionOk="0" h="1415845" w="7315200">
                <a:moveTo>
                  <a:pt x="0" y="0"/>
                </a:moveTo>
                <a:lnTo>
                  <a:pt x="7315200" y="0"/>
                </a:lnTo>
                <a:lnTo>
                  <a:pt x="7315200" y="1415845"/>
                </a:lnTo>
                <a:lnTo>
                  <a:pt x="0" y="1415845"/>
                </a:lnTo>
                <a:lnTo>
                  <a:pt x="0" y="0"/>
                </a:lnTo>
                <a:close/>
              </a:path>
            </a:pathLst>
          </a:custGeom>
          <a:blipFill rotWithShape="1">
            <a:blip r:embed="rId3">
              <a:alphaModFix/>
            </a:blip>
            <a:stretch>
              <a:fillRect b="0" l="0" r="0" t="0"/>
            </a:stretch>
          </a:blipFill>
          <a:ln>
            <a:noFill/>
          </a:ln>
        </p:spPr>
      </p:sp>
      <p:sp>
        <p:nvSpPr>
          <p:cNvPr id="364" name="Google Shape;364;p11"/>
          <p:cNvSpPr/>
          <p:nvPr/>
        </p:nvSpPr>
        <p:spPr>
          <a:xfrm>
            <a:off x="-356577" y="0"/>
            <a:ext cx="1729993" cy="691997"/>
          </a:xfrm>
          <a:custGeom>
            <a:rect b="b" l="l" r="r" t="t"/>
            <a:pathLst>
              <a:path extrusionOk="0" h="691997" w="1729993">
                <a:moveTo>
                  <a:pt x="0" y="0"/>
                </a:moveTo>
                <a:lnTo>
                  <a:pt x="1729993" y="0"/>
                </a:lnTo>
                <a:lnTo>
                  <a:pt x="1729993" y="691997"/>
                </a:lnTo>
                <a:lnTo>
                  <a:pt x="0" y="691997"/>
                </a:lnTo>
                <a:lnTo>
                  <a:pt x="0" y="0"/>
                </a:lnTo>
                <a:close/>
              </a:path>
            </a:pathLst>
          </a:custGeom>
          <a:blipFill rotWithShape="1">
            <a:blip r:embed="rId4">
              <a:alphaModFix/>
            </a:blip>
            <a:stretch>
              <a:fillRect b="0" l="0" r="0" t="0"/>
            </a:stretch>
          </a:blipFill>
          <a:ln>
            <a:noFill/>
          </a:ln>
        </p:spPr>
      </p:sp>
      <p:sp>
        <p:nvSpPr>
          <p:cNvPr id="365" name="Google Shape;365;p11"/>
          <p:cNvSpPr/>
          <p:nvPr/>
        </p:nvSpPr>
        <p:spPr>
          <a:xfrm rot="-1008621">
            <a:off x="12942788" y="8645042"/>
            <a:ext cx="7315200" cy="1415845"/>
          </a:xfrm>
          <a:custGeom>
            <a:rect b="b" l="l" r="r" t="t"/>
            <a:pathLst>
              <a:path extrusionOk="0" h="1415845" w="7315200">
                <a:moveTo>
                  <a:pt x="0" y="0"/>
                </a:moveTo>
                <a:lnTo>
                  <a:pt x="7315200" y="0"/>
                </a:lnTo>
                <a:lnTo>
                  <a:pt x="7315200" y="1415845"/>
                </a:lnTo>
                <a:lnTo>
                  <a:pt x="0" y="1415845"/>
                </a:lnTo>
                <a:lnTo>
                  <a:pt x="0" y="0"/>
                </a:lnTo>
                <a:close/>
              </a:path>
            </a:pathLst>
          </a:custGeom>
          <a:blipFill rotWithShape="1">
            <a:blip r:embed="rId5">
              <a:alphaModFix/>
            </a:blip>
            <a:stretch>
              <a:fillRect b="0" l="0" r="0" t="0"/>
            </a:stretch>
          </a:blipFill>
          <a:ln>
            <a:noFill/>
          </a:ln>
        </p:spPr>
      </p:sp>
      <p:sp>
        <p:nvSpPr>
          <p:cNvPr id="366" name="Google Shape;366;p11"/>
          <p:cNvSpPr/>
          <p:nvPr/>
        </p:nvSpPr>
        <p:spPr>
          <a:xfrm>
            <a:off x="15913990" y="9476141"/>
            <a:ext cx="1729993" cy="691997"/>
          </a:xfrm>
          <a:custGeom>
            <a:rect b="b" l="l" r="r" t="t"/>
            <a:pathLst>
              <a:path extrusionOk="0" h="691997" w="1729993">
                <a:moveTo>
                  <a:pt x="0" y="0"/>
                </a:moveTo>
                <a:lnTo>
                  <a:pt x="1729993" y="0"/>
                </a:lnTo>
                <a:lnTo>
                  <a:pt x="1729993" y="691997"/>
                </a:lnTo>
                <a:lnTo>
                  <a:pt x="0" y="691997"/>
                </a:lnTo>
                <a:lnTo>
                  <a:pt x="0" y="0"/>
                </a:lnTo>
                <a:close/>
              </a:path>
            </a:pathLst>
          </a:custGeom>
          <a:blipFill rotWithShape="1">
            <a:blip r:embed="rId4">
              <a:alphaModFix/>
            </a:blip>
            <a:stretch>
              <a:fillRect b="0" l="0" r="0" t="0"/>
            </a:stretch>
          </a:blipFill>
          <a:ln>
            <a:noFill/>
          </a:ln>
        </p:spPr>
      </p:sp>
      <p:sp>
        <p:nvSpPr>
          <p:cNvPr id="367" name="Google Shape;367;p11"/>
          <p:cNvSpPr/>
          <p:nvPr/>
        </p:nvSpPr>
        <p:spPr>
          <a:xfrm>
            <a:off x="17423004" y="0"/>
            <a:ext cx="1729993" cy="691997"/>
          </a:xfrm>
          <a:custGeom>
            <a:rect b="b" l="l" r="r" t="t"/>
            <a:pathLst>
              <a:path extrusionOk="0" h="691997" w="1729993">
                <a:moveTo>
                  <a:pt x="0" y="0"/>
                </a:moveTo>
                <a:lnTo>
                  <a:pt x="1729992" y="0"/>
                </a:lnTo>
                <a:lnTo>
                  <a:pt x="1729992" y="691997"/>
                </a:lnTo>
                <a:lnTo>
                  <a:pt x="0" y="691997"/>
                </a:lnTo>
                <a:lnTo>
                  <a:pt x="0" y="0"/>
                </a:lnTo>
                <a:close/>
              </a:path>
            </a:pathLst>
          </a:custGeom>
          <a:blipFill rotWithShape="1">
            <a:blip r:embed="rId4">
              <a:alphaModFix/>
            </a:blip>
            <a:stretch>
              <a:fillRect b="0" l="0" r="0" t="0"/>
            </a:stretch>
          </a:blipFill>
          <a:ln>
            <a:noFill/>
          </a:ln>
        </p:spPr>
      </p:sp>
      <p:sp>
        <p:nvSpPr>
          <p:cNvPr id="368" name="Google Shape;368;p11"/>
          <p:cNvSpPr/>
          <p:nvPr/>
        </p:nvSpPr>
        <p:spPr>
          <a:xfrm>
            <a:off x="-864996" y="9822140"/>
            <a:ext cx="1729993" cy="691997"/>
          </a:xfrm>
          <a:custGeom>
            <a:rect b="b" l="l" r="r" t="t"/>
            <a:pathLst>
              <a:path extrusionOk="0" h="691997" w="1729993">
                <a:moveTo>
                  <a:pt x="0" y="0"/>
                </a:moveTo>
                <a:lnTo>
                  <a:pt x="1729992" y="0"/>
                </a:lnTo>
                <a:lnTo>
                  <a:pt x="1729992" y="691997"/>
                </a:lnTo>
                <a:lnTo>
                  <a:pt x="0" y="691997"/>
                </a:lnTo>
                <a:lnTo>
                  <a:pt x="0" y="0"/>
                </a:lnTo>
                <a:close/>
              </a:path>
            </a:pathLst>
          </a:custGeom>
          <a:blipFill rotWithShape="1">
            <a:blip r:embed="rId4">
              <a:alphaModFix/>
            </a:blip>
            <a:stretch>
              <a:fillRect b="0" l="0" r="0" t="0"/>
            </a:stretch>
          </a:blipFill>
          <a:ln>
            <a:noFill/>
          </a:ln>
        </p:spPr>
      </p:sp>
      <p:sp>
        <p:nvSpPr>
          <p:cNvPr id="369" name="Google Shape;369;p11"/>
          <p:cNvSpPr/>
          <p:nvPr/>
        </p:nvSpPr>
        <p:spPr>
          <a:xfrm>
            <a:off x="1117435" y="1713191"/>
            <a:ext cx="3771630" cy="1977168"/>
          </a:xfrm>
          <a:custGeom>
            <a:rect b="b" l="l" r="r" t="t"/>
            <a:pathLst>
              <a:path extrusionOk="0" h="884009" w="1686329">
                <a:moveTo>
                  <a:pt x="1561869" y="884008"/>
                </a:moveTo>
                <a:lnTo>
                  <a:pt x="124460" y="884008"/>
                </a:lnTo>
                <a:cubicBezTo>
                  <a:pt x="55880" y="884008"/>
                  <a:pt x="0" y="828129"/>
                  <a:pt x="0" y="759548"/>
                </a:cubicBezTo>
                <a:lnTo>
                  <a:pt x="0" y="124460"/>
                </a:lnTo>
                <a:cubicBezTo>
                  <a:pt x="0" y="55880"/>
                  <a:pt x="55880" y="0"/>
                  <a:pt x="124460" y="0"/>
                </a:cubicBezTo>
                <a:lnTo>
                  <a:pt x="1561869" y="0"/>
                </a:lnTo>
                <a:cubicBezTo>
                  <a:pt x="1630449" y="0"/>
                  <a:pt x="1686329" y="55880"/>
                  <a:pt x="1686329" y="124460"/>
                </a:cubicBezTo>
                <a:lnTo>
                  <a:pt x="1686329" y="759549"/>
                </a:lnTo>
                <a:cubicBezTo>
                  <a:pt x="1686329" y="828129"/>
                  <a:pt x="1630449" y="884009"/>
                  <a:pt x="1561869" y="884009"/>
                </a:cubicBezTo>
              </a:path>
            </a:pathLst>
          </a:custGeom>
          <a:solidFill>
            <a:srgbClr val="F4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1117435" y="4577163"/>
            <a:ext cx="3771630" cy="1977168"/>
          </a:xfrm>
          <a:custGeom>
            <a:rect b="b" l="l" r="r" t="t"/>
            <a:pathLst>
              <a:path extrusionOk="0" h="884009" w="1686329">
                <a:moveTo>
                  <a:pt x="1561869" y="884008"/>
                </a:moveTo>
                <a:lnTo>
                  <a:pt x="124460" y="884008"/>
                </a:lnTo>
                <a:cubicBezTo>
                  <a:pt x="55880" y="884008"/>
                  <a:pt x="0" y="828129"/>
                  <a:pt x="0" y="759548"/>
                </a:cubicBezTo>
                <a:lnTo>
                  <a:pt x="0" y="124460"/>
                </a:lnTo>
                <a:cubicBezTo>
                  <a:pt x="0" y="55880"/>
                  <a:pt x="55880" y="0"/>
                  <a:pt x="124460" y="0"/>
                </a:cubicBezTo>
                <a:lnTo>
                  <a:pt x="1561869" y="0"/>
                </a:lnTo>
                <a:cubicBezTo>
                  <a:pt x="1630449" y="0"/>
                  <a:pt x="1686329" y="55880"/>
                  <a:pt x="1686329" y="124460"/>
                </a:cubicBezTo>
                <a:lnTo>
                  <a:pt x="1686329" y="759549"/>
                </a:lnTo>
                <a:cubicBezTo>
                  <a:pt x="1686329" y="828129"/>
                  <a:pt x="1630449" y="884009"/>
                  <a:pt x="1561869" y="884009"/>
                </a:cubicBezTo>
              </a:path>
            </a:pathLst>
          </a:custGeom>
          <a:solidFill>
            <a:srgbClr val="F4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1117435" y="7441135"/>
            <a:ext cx="3771630" cy="1977168"/>
          </a:xfrm>
          <a:custGeom>
            <a:rect b="b" l="l" r="r" t="t"/>
            <a:pathLst>
              <a:path extrusionOk="0" h="884009" w="1686329">
                <a:moveTo>
                  <a:pt x="1561869" y="884008"/>
                </a:moveTo>
                <a:lnTo>
                  <a:pt x="124460" y="884008"/>
                </a:lnTo>
                <a:cubicBezTo>
                  <a:pt x="55880" y="884008"/>
                  <a:pt x="0" y="828129"/>
                  <a:pt x="0" y="759548"/>
                </a:cubicBezTo>
                <a:lnTo>
                  <a:pt x="0" y="124460"/>
                </a:lnTo>
                <a:cubicBezTo>
                  <a:pt x="0" y="55880"/>
                  <a:pt x="55880" y="0"/>
                  <a:pt x="124460" y="0"/>
                </a:cubicBezTo>
                <a:lnTo>
                  <a:pt x="1561869" y="0"/>
                </a:lnTo>
                <a:cubicBezTo>
                  <a:pt x="1630449" y="0"/>
                  <a:pt x="1686329" y="55880"/>
                  <a:pt x="1686329" y="124460"/>
                </a:cubicBezTo>
                <a:lnTo>
                  <a:pt x="1686329" y="759549"/>
                </a:lnTo>
                <a:cubicBezTo>
                  <a:pt x="1686329" y="828129"/>
                  <a:pt x="1630449" y="884009"/>
                  <a:pt x="1561869" y="884009"/>
                </a:cubicBezTo>
              </a:path>
            </a:pathLst>
          </a:custGeom>
          <a:solidFill>
            <a:srgbClr val="F4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13352073" y="1611429"/>
            <a:ext cx="3771630" cy="1977168"/>
          </a:xfrm>
          <a:custGeom>
            <a:rect b="b" l="l" r="r" t="t"/>
            <a:pathLst>
              <a:path extrusionOk="0" h="884009" w="1686329">
                <a:moveTo>
                  <a:pt x="1561869" y="884008"/>
                </a:moveTo>
                <a:lnTo>
                  <a:pt x="124460" y="884008"/>
                </a:lnTo>
                <a:cubicBezTo>
                  <a:pt x="55880" y="884008"/>
                  <a:pt x="0" y="828129"/>
                  <a:pt x="0" y="759548"/>
                </a:cubicBezTo>
                <a:lnTo>
                  <a:pt x="0" y="124460"/>
                </a:lnTo>
                <a:cubicBezTo>
                  <a:pt x="0" y="55880"/>
                  <a:pt x="55880" y="0"/>
                  <a:pt x="124460" y="0"/>
                </a:cubicBezTo>
                <a:lnTo>
                  <a:pt x="1561869" y="0"/>
                </a:lnTo>
                <a:cubicBezTo>
                  <a:pt x="1630449" y="0"/>
                  <a:pt x="1686329" y="55880"/>
                  <a:pt x="1686329" y="124460"/>
                </a:cubicBezTo>
                <a:lnTo>
                  <a:pt x="1686329" y="759549"/>
                </a:lnTo>
                <a:cubicBezTo>
                  <a:pt x="1686329" y="828129"/>
                  <a:pt x="1630449" y="884009"/>
                  <a:pt x="1561869" y="884009"/>
                </a:cubicBezTo>
              </a:path>
            </a:pathLst>
          </a:custGeom>
          <a:solidFill>
            <a:srgbClr val="F4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13351674" y="4475401"/>
            <a:ext cx="3771630" cy="1977168"/>
          </a:xfrm>
          <a:custGeom>
            <a:rect b="b" l="l" r="r" t="t"/>
            <a:pathLst>
              <a:path extrusionOk="0" h="884009" w="1686329">
                <a:moveTo>
                  <a:pt x="1561869" y="884008"/>
                </a:moveTo>
                <a:lnTo>
                  <a:pt x="124460" y="884008"/>
                </a:lnTo>
                <a:cubicBezTo>
                  <a:pt x="55880" y="884008"/>
                  <a:pt x="0" y="828129"/>
                  <a:pt x="0" y="759548"/>
                </a:cubicBezTo>
                <a:lnTo>
                  <a:pt x="0" y="124460"/>
                </a:lnTo>
                <a:cubicBezTo>
                  <a:pt x="0" y="55880"/>
                  <a:pt x="55880" y="0"/>
                  <a:pt x="124460" y="0"/>
                </a:cubicBezTo>
                <a:lnTo>
                  <a:pt x="1561869" y="0"/>
                </a:lnTo>
                <a:cubicBezTo>
                  <a:pt x="1630449" y="0"/>
                  <a:pt x="1686329" y="55880"/>
                  <a:pt x="1686329" y="124460"/>
                </a:cubicBezTo>
                <a:lnTo>
                  <a:pt x="1686329" y="759549"/>
                </a:lnTo>
                <a:cubicBezTo>
                  <a:pt x="1686329" y="828129"/>
                  <a:pt x="1630449" y="884009"/>
                  <a:pt x="1561869" y="884009"/>
                </a:cubicBezTo>
              </a:path>
            </a:pathLst>
          </a:custGeom>
          <a:solidFill>
            <a:srgbClr val="F4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13352073" y="7339373"/>
            <a:ext cx="3771630" cy="1977168"/>
          </a:xfrm>
          <a:custGeom>
            <a:rect b="b" l="l" r="r" t="t"/>
            <a:pathLst>
              <a:path extrusionOk="0" h="884009" w="1686329">
                <a:moveTo>
                  <a:pt x="1561869" y="884008"/>
                </a:moveTo>
                <a:lnTo>
                  <a:pt x="124460" y="884008"/>
                </a:lnTo>
                <a:cubicBezTo>
                  <a:pt x="55880" y="884008"/>
                  <a:pt x="0" y="828129"/>
                  <a:pt x="0" y="759548"/>
                </a:cubicBezTo>
                <a:lnTo>
                  <a:pt x="0" y="124460"/>
                </a:lnTo>
                <a:cubicBezTo>
                  <a:pt x="0" y="55880"/>
                  <a:pt x="55880" y="0"/>
                  <a:pt x="124460" y="0"/>
                </a:cubicBezTo>
                <a:lnTo>
                  <a:pt x="1561869" y="0"/>
                </a:lnTo>
                <a:cubicBezTo>
                  <a:pt x="1630449" y="0"/>
                  <a:pt x="1686329" y="55880"/>
                  <a:pt x="1686329" y="124460"/>
                </a:cubicBezTo>
                <a:lnTo>
                  <a:pt x="1686329" y="759549"/>
                </a:lnTo>
                <a:cubicBezTo>
                  <a:pt x="1686329" y="828129"/>
                  <a:pt x="1630449" y="884009"/>
                  <a:pt x="1561869" y="884009"/>
                </a:cubicBezTo>
              </a:path>
            </a:pathLst>
          </a:custGeom>
          <a:solidFill>
            <a:srgbClr val="F4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11"/>
          <p:cNvGrpSpPr/>
          <p:nvPr/>
        </p:nvGrpSpPr>
        <p:grpSpPr>
          <a:xfrm>
            <a:off x="5264260" y="2051901"/>
            <a:ext cx="1129910" cy="1129910"/>
            <a:chOff x="0" y="0"/>
            <a:chExt cx="812800" cy="812800"/>
          </a:xfrm>
        </p:grpSpPr>
        <p:sp>
          <p:nvSpPr>
            <p:cNvPr id="376" name="Google Shape;37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11"/>
          <p:cNvGrpSpPr/>
          <p:nvPr/>
        </p:nvGrpSpPr>
        <p:grpSpPr>
          <a:xfrm>
            <a:off x="5254960" y="4669863"/>
            <a:ext cx="1129910" cy="1129910"/>
            <a:chOff x="0" y="0"/>
            <a:chExt cx="812800" cy="812800"/>
          </a:xfrm>
        </p:grpSpPr>
        <p:sp>
          <p:nvSpPr>
            <p:cNvPr id="379" name="Google Shape;37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497D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1" name="Google Shape;381;p11"/>
          <p:cNvGrpSpPr/>
          <p:nvPr/>
        </p:nvGrpSpPr>
        <p:grpSpPr>
          <a:xfrm>
            <a:off x="5264260" y="7287825"/>
            <a:ext cx="1129910" cy="1129910"/>
            <a:chOff x="0" y="0"/>
            <a:chExt cx="812800" cy="812800"/>
          </a:xfrm>
        </p:grpSpPr>
        <p:sp>
          <p:nvSpPr>
            <p:cNvPr id="382" name="Google Shape;38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4" name="Google Shape;384;p11"/>
          <p:cNvGrpSpPr/>
          <p:nvPr/>
        </p:nvGrpSpPr>
        <p:grpSpPr>
          <a:xfrm>
            <a:off x="11903129" y="2051901"/>
            <a:ext cx="1129910" cy="1129910"/>
            <a:chOff x="0" y="0"/>
            <a:chExt cx="812800" cy="812800"/>
          </a:xfrm>
        </p:grpSpPr>
        <p:sp>
          <p:nvSpPr>
            <p:cNvPr id="385" name="Google Shape;38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497D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7" name="Google Shape;387;p11"/>
          <p:cNvGrpSpPr/>
          <p:nvPr/>
        </p:nvGrpSpPr>
        <p:grpSpPr>
          <a:xfrm>
            <a:off x="11903129" y="7287825"/>
            <a:ext cx="1129910" cy="1129910"/>
            <a:chOff x="0" y="0"/>
            <a:chExt cx="812800" cy="812800"/>
          </a:xfrm>
        </p:grpSpPr>
        <p:sp>
          <p:nvSpPr>
            <p:cNvPr id="388" name="Google Shape;38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497D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0" name="Google Shape;390;p11"/>
          <p:cNvGrpSpPr/>
          <p:nvPr/>
        </p:nvGrpSpPr>
        <p:grpSpPr>
          <a:xfrm>
            <a:off x="11903129" y="4669863"/>
            <a:ext cx="1129910" cy="1129910"/>
            <a:chOff x="0" y="0"/>
            <a:chExt cx="812800" cy="812800"/>
          </a:xfrm>
        </p:grpSpPr>
        <p:sp>
          <p:nvSpPr>
            <p:cNvPr id="391" name="Google Shape;39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3" name="Google Shape;393;p11"/>
          <p:cNvGrpSpPr/>
          <p:nvPr/>
        </p:nvGrpSpPr>
        <p:grpSpPr>
          <a:xfrm rot="5400000">
            <a:off x="8225373" y="2051239"/>
            <a:ext cx="1823885" cy="1147789"/>
            <a:chOff x="0" y="-57150"/>
            <a:chExt cx="736600" cy="463550"/>
          </a:xfrm>
        </p:grpSpPr>
        <p:sp>
          <p:nvSpPr>
            <p:cNvPr id="394" name="Google Shape;394;p11"/>
            <p:cNvSpPr/>
            <p:nvPr/>
          </p:nvSpPr>
          <p:spPr>
            <a:xfrm>
              <a:off x="0" y="0"/>
              <a:ext cx="593122" cy="344971"/>
            </a:xfrm>
            <a:custGeom>
              <a:rect b="b" l="l" r="r" t="t"/>
              <a:pathLst>
                <a:path extrusionOk="0" h="344971" w="593122">
                  <a:moveTo>
                    <a:pt x="0" y="0"/>
                  </a:moveTo>
                  <a:lnTo>
                    <a:pt x="389922" y="0"/>
                  </a:lnTo>
                  <a:lnTo>
                    <a:pt x="593122" y="172485"/>
                  </a:lnTo>
                  <a:lnTo>
                    <a:pt x="389922" y="344971"/>
                  </a:lnTo>
                  <a:lnTo>
                    <a:pt x="0" y="344971"/>
                  </a:lnTo>
                  <a:lnTo>
                    <a:pt x="203200" y="172485"/>
                  </a:lnTo>
                  <a:lnTo>
                    <a:pt x="0" y="0"/>
                  </a:lnTo>
                </a:path>
              </a:pathLst>
            </a:custGeom>
            <a:solidFill>
              <a:srgbClr val="FFFFFF"/>
            </a:solidFill>
            <a:ln>
              <a:noFill/>
            </a:ln>
          </p:spPr>
        </p:sp>
        <p:sp>
          <p:nvSpPr>
            <p:cNvPr id="395" name="Google Shape;395;p11"/>
            <p:cNvSpPr txBox="1"/>
            <p:nvPr/>
          </p:nvSpPr>
          <p:spPr>
            <a:xfrm>
              <a:off x="177800" y="-57150"/>
              <a:ext cx="558800"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6" name="Google Shape;396;p11"/>
          <p:cNvGrpSpPr/>
          <p:nvPr/>
        </p:nvGrpSpPr>
        <p:grpSpPr>
          <a:xfrm rot="5400000">
            <a:off x="8225373" y="3166165"/>
            <a:ext cx="1823885" cy="1147789"/>
            <a:chOff x="0" y="-57150"/>
            <a:chExt cx="736600" cy="463550"/>
          </a:xfrm>
        </p:grpSpPr>
        <p:sp>
          <p:nvSpPr>
            <p:cNvPr id="397" name="Google Shape;397;p11"/>
            <p:cNvSpPr/>
            <p:nvPr/>
          </p:nvSpPr>
          <p:spPr>
            <a:xfrm>
              <a:off x="0" y="0"/>
              <a:ext cx="593122" cy="344971"/>
            </a:xfrm>
            <a:custGeom>
              <a:rect b="b" l="l" r="r" t="t"/>
              <a:pathLst>
                <a:path extrusionOk="0" h="344971" w="593122">
                  <a:moveTo>
                    <a:pt x="0" y="0"/>
                  </a:moveTo>
                  <a:lnTo>
                    <a:pt x="389922" y="0"/>
                  </a:lnTo>
                  <a:lnTo>
                    <a:pt x="593122" y="172485"/>
                  </a:lnTo>
                  <a:lnTo>
                    <a:pt x="389922" y="344971"/>
                  </a:lnTo>
                  <a:lnTo>
                    <a:pt x="0" y="344971"/>
                  </a:lnTo>
                  <a:lnTo>
                    <a:pt x="203200" y="172485"/>
                  </a:lnTo>
                  <a:lnTo>
                    <a:pt x="0" y="0"/>
                  </a:lnTo>
                </a:path>
              </a:pathLst>
            </a:custGeom>
            <a:solidFill>
              <a:srgbClr val="FFFFFF"/>
            </a:solidFill>
            <a:ln>
              <a:noFill/>
            </a:ln>
          </p:spPr>
        </p:sp>
        <p:sp>
          <p:nvSpPr>
            <p:cNvPr id="398" name="Google Shape;398;p11"/>
            <p:cNvSpPr txBox="1"/>
            <p:nvPr/>
          </p:nvSpPr>
          <p:spPr>
            <a:xfrm>
              <a:off x="177800" y="-57150"/>
              <a:ext cx="558800"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9" name="Google Shape;399;p11"/>
          <p:cNvGrpSpPr/>
          <p:nvPr/>
        </p:nvGrpSpPr>
        <p:grpSpPr>
          <a:xfrm rot="5400000">
            <a:off x="8225373" y="4281092"/>
            <a:ext cx="1823885" cy="1147789"/>
            <a:chOff x="0" y="-57150"/>
            <a:chExt cx="736600" cy="463550"/>
          </a:xfrm>
        </p:grpSpPr>
        <p:sp>
          <p:nvSpPr>
            <p:cNvPr id="400" name="Google Shape;400;p11"/>
            <p:cNvSpPr/>
            <p:nvPr/>
          </p:nvSpPr>
          <p:spPr>
            <a:xfrm>
              <a:off x="0" y="0"/>
              <a:ext cx="593122" cy="344971"/>
            </a:xfrm>
            <a:custGeom>
              <a:rect b="b" l="l" r="r" t="t"/>
              <a:pathLst>
                <a:path extrusionOk="0" h="344971" w="593122">
                  <a:moveTo>
                    <a:pt x="0" y="0"/>
                  </a:moveTo>
                  <a:lnTo>
                    <a:pt x="389922" y="0"/>
                  </a:lnTo>
                  <a:lnTo>
                    <a:pt x="593122" y="172485"/>
                  </a:lnTo>
                  <a:lnTo>
                    <a:pt x="389922" y="344971"/>
                  </a:lnTo>
                  <a:lnTo>
                    <a:pt x="0" y="344971"/>
                  </a:lnTo>
                  <a:lnTo>
                    <a:pt x="203200" y="172485"/>
                  </a:lnTo>
                  <a:lnTo>
                    <a:pt x="0" y="0"/>
                  </a:lnTo>
                </a:path>
              </a:pathLst>
            </a:custGeom>
            <a:solidFill>
              <a:srgbClr val="FFFFFF"/>
            </a:solidFill>
            <a:ln>
              <a:noFill/>
            </a:ln>
          </p:spPr>
        </p:sp>
        <p:sp>
          <p:nvSpPr>
            <p:cNvPr id="401" name="Google Shape;401;p11"/>
            <p:cNvSpPr txBox="1"/>
            <p:nvPr/>
          </p:nvSpPr>
          <p:spPr>
            <a:xfrm>
              <a:off x="177800" y="-57150"/>
              <a:ext cx="558800"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2" name="Google Shape;402;p11"/>
          <p:cNvGrpSpPr/>
          <p:nvPr/>
        </p:nvGrpSpPr>
        <p:grpSpPr>
          <a:xfrm rot="5400000">
            <a:off x="8225373" y="5396019"/>
            <a:ext cx="1823885" cy="1147789"/>
            <a:chOff x="0" y="-57150"/>
            <a:chExt cx="736600" cy="463550"/>
          </a:xfrm>
        </p:grpSpPr>
        <p:sp>
          <p:nvSpPr>
            <p:cNvPr id="403" name="Google Shape;403;p11"/>
            <p:cNvSpPr/>
            <p:nvPr/>
          </p:nvSpPr>
          <p:spPr>
            <a:xfrm>
              <a:off x="0" y="0"/>
              <a:ext cx="593122" cy="344971"/>
            </a:xfrm>
            <a:custGeom>
              <a:rect b="b" l="l" r="r" t="t"/>
              <a:pathLst>
                <a:path extrusionOk="0" h="344971" w="593122">
                  <a:moveTo>
                    <a:pt x="0" y="0"/>
                  </a:moveTo>
                  <a:lnTo>
                    <a:pt x="389922" y="0"/>
                  </a:lnTo>
                  <a:lnTo>
                    <a:pt x="593122" y="172485"/>
                  </a:lnTo>
                  <a:lnTo>
                    <a:pt x="389922" y="344971"/>
                  </a:lnTo>
                  <a:lnTo>
                    <a:pt x="0" y="344971"/>
                  </a:lnTo>
                  <a:lnTo>
                    <a:pt x="203200" y="172485"/>
                  </a:lnTo>
                  <a:lnTo>
                    <a:pt x="0" y="0"/>
                  </a:lnTo>
                </a:path>
              </a:pathLst>
            </a:custGeom>
            <a:solidFill>
              <a:srgbClr val="FFFFFF"/>
            </a:solidFill>
            <a:ln>
              <a:noFill/>
            </a:ln>
          </p:spPr>
        </p:sp>
        <p:sp>
          <p:nvSpPr>
            <p:cNvPr id="404" name="Google Shape;404;p11"/>
            <p:cNvSpPr txBox="1"/>
            <p:nvPr/>
          </p:nvSpPr>
          <p:spPr>
            <a:xfrm>
              <a:off x="177800" y="-57150"/>
              <a:ext cx="558800"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5" name="Google Shape;405;p11"/>
          <p:cNvGrpSpPr/>
          <p:nvPr/>
        </p:nvGrpSpPr>
        <p:grpSpPr>
          <a:xfrm rot="5400000">
            <a:off x="8225373" y="6510946"/>
            <a:ext cx="1823885" cy="1147789"/>
            <a:chOff x="0" y="-57150"/>
            <a:chExt cx="736600" cy="463550"/>
          </a:xfrm>
        </p:grpSpPr>
        <p:sp>
          <p:nvSpPr>
            <p:cNvPr id="406" name="Google Shape;406;p11"/>
            <p:cNvSpPr/>
            <p:nvPr/>
          </p:nvSpPr>
          <p:spPr>
            <a:xfrm>
              <a:off x="0" y="0"/>
              <a:ext cx="593122" cy="344971"/>
            </a:xfrm>
            <a:custGeom>
              <a:rect b="b" l="l" r="r" t="t"/>
              <a:pathLst>
                <a:path extrusionOk="0" h="344971" w="593122">
                  <a:moveTo>
                    <a:pt x="0" y="0"/>
                  </a:moveTo>
                  <a:lnTo>
                    <a:pt x="389922" y="0"/>
                  </a:lnTo>
                  <a:lnTo>
                    <a:pt x="593122" y="172485"/>
                  </a:lnTo>
                  <a:lnTo>
                    <a:pt x="389922" y="344971"/>
                  </a:lnTo>
                  <a:lnTo>
                    <a:pt x="0" y="344971"/>
                  </a:lnTo>
                  <a:lnTo>
                    <a:pt x="203200" y="172485"/>
                  </a:lnTo>
                  <a:lnTo>
                    <a:pt x="0" y="0"/>
                  </a:lnTo>
                </a:path>
              </a:pathLst>
            </a:custGeom>
            <a:solidFill>
              <a:srgbClr val="FFFFFF"/>
            </a:solidFill>
            <a:ln>
              <a:noFill/>
            </a:ln>
          </p:spPr>
        </p:sp>
        <p:sp>
          <p:nvSpPr>
            <p:cNvPr id="407" name="Google Shape;407;p11"/>
            <p:cNvSpPr txBox="1"/>
            <p:nvPr/>
          </p:nvSpPr>
          <p:spPr>
            <a:xfrm>
              <a:off x="177800" y="-57150"/>
              <a:ext cx="558800"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8" name="Google Shape;408;p11"/>
          <p:cNvGrpSpPr/>
          <p:nvPr/>
        </p:nvGrpSpPr>
        <p:grpSpPr>
          <a:xfrm rot="5400000">
            <a:off x="8225373" y="7625873"/>
            <a:ext cx="1823885" cy="1147789"/>
            <a:chOff x="0" y="-57150"/>
            <a:chExt cx="736600" cy="463550"/>
          </a:xfrm>
        </p:grpSpPr>
        <p:sp>
          <p:nvSpPr>
            <p:cNvPr id="409" name="Google Shape;409;p11"/>
            <p:cNvSpPr/>
            <p:nvPr/>
          </p:nvSpPr>
          <p:spPr>
            <a:xfrm>
              <a:off x="0" y="0"/>
              <a:ext cx="593122" cy="344971"/>
            </a:xfrm>
            <a:custGeom>
              <a:rect b="b" l="l" r="r" t="t"/>
              <a:pathLst>
                <a:path extrusionOk="0" h="344971" w="593122">
                  <a:moveTo>
                    <a:pt x="0" y="0"/>
                  </a:moveTo>
                  <a:lnTo>
                    <a:pt x="389922" y="0"/>
                  </a:lnTo>
                  <a:lnTo>
                    <a:pt x="593122" y="172485"/>
                  </a:lnTo>
                  <a:lnTo>
                    <a:pt x="389922" y="344971"/>
                  </a:lnTo>
                  <a:lnTo>
                    <a:pt x="0" y="344971"/>
                  </a:lnTo>
                  <a:lnTo>
                    <a:pt x="203200" y="172485"/>
                  </a:lnTo>
                  <a:lnTo>
                    <a:pt x="0" y="0"/>
                  </a:lnTo>
                </a:path>
              </a:pathLst>
            </a:custGeom>
            <a:solidFill>
              <a:srgbClr val="FFFFFF"/>
            </a:solidFill>
            <a:ln>
              <a:noFill/>
            </a:ln>
          </p:spPr>
        </p:sp>
        <p:sp>
          <p:nvSpPr>
            <p:cNvPr id="410" name="Google Shape;410;p11"/>
            <p:cNvSpPr txBox="1"/>
            <p:nvPr/>
          </p:nvSpPr>
          <p:spPr>
            <a:xfrm>
              <a:off x="177800" y="-57150"/>
              <a:ext cx="558800"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1" name="Google Shape;411;p11"/>
          <p:cNvSpPr/>
          <p:nvPr/>
        </p:nvSpPr>
        <p:spPr>
          <a:xfrm>
            <a:off x="6622208" y="1713191"/>
            <a:ext cx="1865281" cy="842460"/>
          </a:xfrm>
          <a:custGeom>
            <a:rect b="b" l="l" r="r" t="t"/>
            <a:pathLst>
              <a:path extrusionOk="0" h="660400" w="1462183">
                <a:moveTo>
                  <a:pt x="1337723" y="660400"/>
                </a:moveTo>
                <a:lnTo>
                  <a:pt x="124460" y="660400"/>
                </a:lnTo>
                <a:cubicBezTo>
                  <a:pt x="55880" y="660400"/>
                  <a:pt x="0" y="604520"/>
                  <a:pt x="0" y="535940"/>
                </a:cubicBezTo>
                <a:lnTo>
                  <a:pt x="0" y="124460"/>
                </a:lnTo>
                <a:cubicBezTo>
                  <a:pt x="0" y="55880"/>
                  <a:pt x="55880" y="0"/>
                  <a:pt x="124460" y="0"/>
                </a:cubicBezTo>
                <a:lnTo>
                  <a:pt x="1337723" y="0"/>
                </a:lnTo>
                <a:cubicBezTo>
                  <a:pt x="1406303" y="0"/>
                  <a:pt x="1462183" y="55880"/>
                  <a:pt x="1462183" y="124460"/>
                </a:cubicBezTo>
                <a:lnTo>
                  <a:pt x="1462183" y="535940"/>
                </a:lnTo>
                <a:cubicBezTo>
                  <a:pt x="1462183" y="604520"/>
                  <a:pt x="1406303" y="660400"/>
                  <a:pt x="1337723" y="660400"/>
                </a:cubicBezTo>
              </a:path>
            </a:pathLst>
          </a:custGeom>
          <a:solidFill>
            <a:srgbClr val="497D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6622208" y="3943044"/>
            <a:ext cx="1865281" cy="842460"/>
          </a:xfrm>
          <a:custGeom>
            <a:rect b="b" l="l" r="r" t="t"/>
            <a:pathLst>
              <a:path extrusionOk="0" h="660400" w="1462183">
                <a:moveTo>
                  <a:pt x="1337723" y="660400"/>
                </a:moveTo>
                <a:lnTo>
                  <a:pt x="124460" y="660400"/>
                </a:lnTo>
                <a:cubicBezTo>
                  <a:pt x="55880" y="660400"/>
                  <a:pt x="0" y="604520"/>
                  <a:pt x="0" y="535940"/>
                </a:cubicBezTo>
                <a:lnTo>
                  <a:pt x="0" y="124460"/>
                </a:lnTo>
                <a:cubicBezTo>
                  <a:pt x="0" y="55880"/>
                  <a:pt x="55880" y="0"/>
                  <a:pt x="124460" y="0"/>
                </a:cubicBezTo>
                <a:lnTo>
                  <a:pt x="1337723" y="0"/>
                </a:lnTo>
                <a:cubicBezTo>
                  <a:pt x="1406303" y="0"/>
                  <a:pt x="1462183" y="55880"/>
                  <a:pt x="1462183" y="124460"/>
                </a:cubicBezTo>
                <a:lnTo>
                  <a:pt x="1462183" y="535940"/>
                </a:lnTo>
                <a:cubicBezTo>
                  <a:pt x="1462183" y="604520"/>
                  <a:pt x="1406303" y="660400"/>
                  <a:pt x="1337723" y="660400"/>
                </a:cubicBezTo>
              </a:path>
            </a:pathLst>
          </a:custGeom>
          <a:solidFill>
            <a:srgbClr val="F4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6622208" y="6172898"/>
            <a:ext cx="1865281" cy="842460"/>
          </a:xfrm>
          <a:custGeom>
            <a:rect b="b" l="l" r="r" t="t"/>
            <a:pathLst>
              <a:path extrusionOk="0" h="660400" w="1462183">
                <a:moveTo>
                  <a:pt x="1337723" y="660400"/>
                </a:moveTo>
                <a:lnTo>
                  <a:pt x="124460" y="660400"/>
                </a:lnTo>
                <a:cubicBezTo>
                  <a:pt x="55880" y="660400"/>
                  <a:pt x="0" y="604520"/>
                  <a:pt x="0" y="535940"/>
                </a:cubicBezTo>
                <a:lnTo>
                  <a:pt x="0" y="124460"/>
                </a:lnTo>
                <a:cubicBezTo>
                  <a:pt x="0" y="55880"/>
                  <a:pt x="55880" y="0"/>
                  <a:pt x="124460" y="0"/>
                </a:cubicBezTo>
                <a:lnTo>
                  <a:pt x="1337723" y="0"/>
                </a:lnTo>
                <a:cubicBezTo>
                  <a:pt x="1406303" y="0"/>
                  <a:pt x="1462183" y="55880"/>
                  <a:pt x="1462183" y="124460"/>
                </a:cubicBezTo>
                <a:lnTo>
                  <a:pt x="1462183" y="535940"/>
                </a:lnTo>
                <a:cubicBezTo>
                  <a:pt x="1462183" y="604520"/>
                  <a:pt x="1406303" y="660400"/>
                  <a:pt x="1337723" y="660400"/>
                </a:cubicBezTo>
              </a:path>
            </a:pathLst>
          </a:custGeom>
          <a:solidFill>
            <a:srgbClr val="497D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9813493" y="2828117"/>
            <a:ext cx="1865281" cy="842460"/>
          </a:xfrm>
          <a:custGeom>
            <a:rect b="b" l="l" r="r" t="t"/>
            <a:pathLst>
              <a:path extrusionOk="0" h="660400" w="1462183">
                <a:moveTo>
                  <a:pt x="1337723" y="660400"/>
                </a:moveTo>
                <a:lnTo>
                  <a:pt x="124460" y="660400"/>
                </a:lnTo>
                <a:cubicBezTo>
                  <a:pt x="55880" y="660400"/>
                  <a:pt x="0" y="604520"/>
                  <a:pt x="0" y="535940"/>
                </a:cubicBezTo>
                <a:lnTo>
                  <a:pt x="0" y="124460"/>
                </a:lnTo>
                <a:cubicBezTo>
                  <a:pt x="0" y="55880"/>
                  <a:pt x="55880" y="0"/>
                  <a:pt x="124460" y="0"/>
                </a:cubicBezTo>
                <a:lnTo>
                  <a:pt x="1337723" y="0"/>
                </a:lnTo>
                <a:cubicBezTo>
                  <a:pt x="1406303" y="0"/>
                  <a:pt x="1462183" y="55880"/>
                  <a:pt x="1462183" y="124460"/>
                </a:cubicBezTo>
                <a:lnTo>
                  <a:pt x="1462183" y="535940"/>
                </a:lnTo>
                <a:cubicBezTo>
                  <a:pt x="1462183" y="604520"/>
                  <a:pt x="1406303" y="660400"/>
                  <a:pt x="1337723" y="660400"/>
                </a:cubicBezTo>
              </a:path>
            </a:pathLst>
          </a:custGeom>
          <a:solidFill>
            <a:srgbClr val="F4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9813493" y="5057971"/>
            <a:ext cx="1865281" cy="842460"/>
          </a:xfrm>
          <a:custGeom>
            <a:rect b="b" l="l" r="r" t="t"/>
            <a:pathLst>
              <a:path extrusionOk="0" h="660400" w="1462183">
                <a:moveTo>
                  <a:pt x="1337723" y="660400"/>
                </a:moveTo>
                <a:lnTo>
                  <a:pt x="124460" y="660400"/>
                </a:lnTo>
                <a:cubicBezTo>
                  <a:pt x="55880" y="660400"/>
                  <a:pt x="0" y="604520"/>
                  <a:pt x="0" y="535940"/>
                </a:cubicBezTo>
                <a:lnTo>
                  <a:pt x="0" y="124460"/>
                </a:lnTo>
                <a:cubicBezTo>
                  <a:pt x="0" y="55880"/>
                  <a:pt x="55880" y="0"/>
                  <a:pt x="124460" y="0"/>
                </a:cubicBezTo>
                <a:lnTo>
                  <a:pt x="1337723" y="0"/>
                </a:lnTo>
                <a:cubicBezTo>
                  <a:pt x="1406303" y="0"/>
                  <a:pt x="1462183" y="55880"/>
                  <a:pt x="1462183" y="124460"/>
                </a:cubicBezTo>
                <a:lnTo>
                  <a:pt x="1462183" y="535940"/>
                </a:lnTo>
                <a:cubicBezTo>
                  <a:pt x="1462183" y="604520"/>
                  <a:pt x="1406303" y="660400"/>
                  <a:pt x="1337723" y="660400"/>
                </a:cubicBezTo>
              </a:path>
            </a:pathLst>
          </a:custGeom>
          <a:solidFill>
            <a:srgbClr val="497D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9813493" y="7287825"/>
            <a:ext cx="1865281" cy="842460"/>
          </a:xfrm>
          <a:custGeom>
            <a:rect b="b" l="l" r="r" t="t"/>
            <a:pathLst>
              <a:path extrusionOk="0" h="660400" w="1462183">
                <a:moveTo>
                  <a:pt x="1337723" y="660400"/>
                </a:moveTo>
                <a:lnTo>
                  <a:pt x="124460" y="660400"/>
                </a:lnTo>
                <a:cubicBezTo>
                  <a:pt x="55880" y="660400"/>
                  <a:pt x="0" y="604520"/>
                  <a:pt x="0" y="535940"/>
                </a:cubicBezTo>
                <a:lnTo>
                  <a:pt x="0" y="124460"/>
                </a:lnTo>
                <a:cubicBezTo>
                  <a:pt x="0" y="55880"/>
                  <a:pt x="55880" y="0"/>
                  <a:pt x="124460" y="0"/>
                </a:cubicBezTo>
                <a:lnTo>
                  <a:pt x="1337723" y="0"/>
                </a:lnTo>
                <a:cubicBezTo>
                  <a:pt x="1406303" y="0"/>
                  <a:pt x="1462183" y="55880"/>
                  <a:pt x="1462183" y="124460"/>
                </a:cubicBezTo>
                <a:lnTo>
                  <a:pt x="1462183" y="535940"/>
                </a:lnTo>
                <a:cubicBezTo>
                  <a:pt x="1462183" y="604520"/>
                  <a:pt x="1406303" y="660400"/>
                  <a:pt x="1337723" y="660400"/>
                </a:cubicBezTo>
              </a:path>
            </a:pathLst>
          </a:custGeom>
          <a:solidFill>
            <a:srgbClr val="F4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5539525" y="2327165"/>
            <a:ext cx="579382" cy="579382"/>
          </a:xfrm>
          <a:custGeom>
            <a:rect b="b" l="l" r="r" t="t"/>
            <a:pathLst>
              <a:path extrusionOk="0" h="579382" w="579382">
                <a:moveTo>
                  <a:pt x="0" y="0"/>
                </a:moveTo>
                <a:lnTo>
                  <a:pt x="579382" y="0"/>
                </a:lnTo>
                <a:lnTo>
                  <a:pt x="579382" y="579382"/>
                </a:lnTo>
                <a:lnTo>
                  <a:pt x="0" y="579382"/>
                </a:lnTo>
                <a:lnTo>
                  <a:pt x="0" y="0"/>
                </a:lnTo>
                <a:close/>
              </a:path>
            </a:pathLst>
          </a:custGeom>
          <a:blipFill rotWithShape="1">
            <a:blip r:embed="rId6">
              <a:alphaModFix/>
            </a:blip>
            <a:stretch>
              <a:fillRect b="0" l="0" r="0" t="0"/>
            </a:stretch>
          </a:blipFill>
          <a:ln>
            <a:noFill/>
          </a:ln>
        </p:spPr>
      </p:sp>
      <p:sp>
        <p:nvSpPr>
          <p:cNvPr id="418" name="Google Shape;418;p11"/>
          <p:cNvSpPr/>
          <p:nvPr/>
        </p:nvSpPr>
        <p:spPr>
          <a:xfrm>
            <a:off x="5520925" y="4957130"/>
            <a:ext cx="597982" cy="555376"/>
          </a:xfrm>
          <a:custGeom>
            <a:rect b="b" l="l" r="r" t="t"/>
            <a:pathLst>
              <a:path extrusionOk="0" h="555376" w="597982">
                <a:moveTo>
                  <a:pt x="0" y="0"/>
                </a:moveTo>
                <a:lnTo>
                  <a:pt x="597982" y="0"/>
                </a:lnTo>
                <a:lnTo>
                  <a:pt x="597982" y="555376"/>
                </a:lnTo>
                <a:lnTo>
                  <a:pt x="0" y="555376"/>
                </a:lnTo>
                <a:lnTo>
                  <a:pt x="0" y="0"/>
                </a:lnTo>
                <a:close/>
              </a:path>
            </a:pathLst>
          </a:custGeom>
          <a:blipFill rotWithShape="1">
            <a:blip r:embed="rId7">
              <a:alphaModFix/>
            </a:blip>
            <a:stretch>
              <a:fillRect b="0" l="0" r="0" t="0"/>
            </a:stretch>
          </a:blipFill>
          <a:ln>
            <a:noFill/>
          </a:ln>
        </p:spPr>
      </p:sp>
      <p:sp>
        <p:nvSpPr>
          <p:cNvPr id="419" name="Google Shape;419;p11"/>
          <p:cNvSpPr/>
          <p:nvPr/>
        </p:nvSpPr>
        <p:spPr>
          <a:xfrm>
            <a:off x="12130252" y="7563089"/>
            <a:ext cx="675664" cy="579382"/>
          </a:xfrm>
          <a:custGeom>
            <a:rect b="b" l="l" r="r" t="t"/>
            <a:pathLst>
              <a:path extrusionOk="0" h="579382" w="675664">
                <a:moveTo>
                  <a:pt x="0" y="0"/>
                </a:moveTo>
                <a:lnTo>
                  <a:pt x="675665" y="0"/>
                </a:lnTo>
                <a:lnTo>
                  <a:pt x="675665" y="579382"/>
                </a:lnTo>
                <a:lnTo>
                  <a:pt x="0" y="579382"/>
                </a:lnTo>
                <a:lnTo>
                  <a:pt x="0" y="0"/>
                </a:lnTo>
                <a:close/>
              </a:path>
            </a:pathLst>
          </a:custGeom>
          <a:blipFill rotWithShape="1">
            <a:blip r:embed="rId8">
              <a:alphaModFix/>
            </a:blip>
            <a:stretch>
              <a:fillRect b="0" l="0" r="0" t="0"/>
            </a:stretch>
          </a:blipFill>
          <a:ln>
            <a:noFill/>
          </a:ln>
        </p:spPr>
      </p:sp>
      <p:sp>
        <p:nvSpPr>
          <p:cNvPr id="420" name="Google Shape;420;p11"/>
          <p:cNvSpPr/>
          <p:nvPr/>
        </p:nvSpPr>
        <p:spPr>
          <a:xfrm>
            <a:off x="12169093" y="4957130"/>
            <a:ext cx="597982" cy="555376"/>
          </a:xfrm>
          <a:custGeom>
            <a:rect b="b" l="l" r="r" t="t"/>
            <a:pathLst>
              <a:path extrusionOk="0" h="555376" w="597982">
                <a:moveTo>
                  <a:pt x="0" y="0"/>
                </a:moveTo>
                <a:lnTo>
                  <a:pt x="597982" y="0"/>
                </a:lnTo>
                <a:lnTo>
                  <a:pt x="597982" y="555376"/>
                </a:lnTo>
                <a:lnTo>
                  <a:pt x="0" y="555376"/>
                </a:lnTo>
                <a:lnTo>
                  <a:pt x="0" y="0"/>
                </a:lnTo>
                <a:close/>
              </a:path>
            </a:pathLst>
          </a:custGeom>
          <a:blipFill rotWithShape="1">
            <a:blip r:embed="rId9">
              <a:alphaModFix/>
            </a:blip>
            <a:stretch>
              <a:fillRect b="0" l="0" r="0" t="0"/>
            </a:stretch>
          </a:blipFill>
          <a:ln>
            <a:noFill/>
          </a:ln>
        </p:spPr>
      </p:sp>
      <p:sp>
        <p:nvSpPr>
          <p:cNvPr id="421" name="Google Shape;421;p11"/>
          <p:cNvSpPr/>
          <p:nvPr/>
        </p:nvSpPr>
        <p:spPr>
          <a:xfrm>
            <a:off x="12130252" y="2315348"/>
            <a:ext cx="597982" cy="512770"/>
          </a:xfrm>
          <a:custGeom>
            <a:rect b="b" l="l" r="r" t="t"/>
            <a:pathLst>
              <a:path extrusionOk="0" h="512770" w="597982">
                <a:moveTo>
                  <a:pt x="0" y="0"/>
                </a:moveTo>
                <a:lnTo>
                  <a:pt x="597982" y="0"/>
                </a:lnTo>
                <a:lnTo>
                  <a:pt x="597982" y="512769"/>
                </a:lnTo>
                <a:lnTo>
                  <a:pt x="0" y="512769"/>
                </a:lnTo>
                <a:lnTo>
                  <a:pt x="0" y="0"/>
                </a:lnTo>
                <a:close/>
              </a:path>
            </a:pathLst>
          </a:custGeom>
          <a:blipFill rotWithShape="1">
            <a:blip r:embed="rId10">
              <a:alphaModFix/>
            </a:blip>
            <a:stretch>
              <a:fillRect b="0" l="0" r="0" t="0"/>
            </a:stretch>
          </a:blipFill>
          <a:ln>
            <a:noFill/>
          </a:ln>
        </p:spPr>
      </p:sp>
      <p:sp>
        <p:nvSpPr>
          <p:cNvPr id="422" name="Google Shape;422;p11"/>
          <p:cNvSpPr/>
          <p:nvPr/>
        </p:nvSpPr>
        <p:spPr>
          <a:xfrm>
            <a:off x="5573563" y="7563089"/>
            <a:ext cx="511305" cy="579382"/>
          </a:xfrm>
          <a:custGeom>
            <a:rect b="b" l="l" r="r" t="t"/>
            <a:pathLst>
              <a:path extrusionOk="0" h="579382" w="511305">
                <a:moveTo>
                  <a:pt x="0" y="0"/>
                </a:moveTo>
                <a:lnTo>
                  <a:pt x="511305" y="0"/>
                </a:lnTo>
                <a:lnTo>
                  <a:pt x="511305" y="579382"/>
                </a:lnTo>
                <a:lnTo>
                  <a:pt x="0" y="579382"/>
                </a:lnTo>
                <a:lnTo>
                  <a:pt x="0" y="0"/>
                </a:lnTo>
                <a:close/>
              </a:path>
            </a:pathLst>
          </a:custGeom>
          <a:blipFill rotWithShape="1">
            <a:blip r:embed="rId11">
              <a:alphaModFix/>
            </a:blip>
            <a:stretch>
              <a:fillRect b="0" l="0" r="0" t="0"/>
            </a:stretch>
          </a:blipFill>
          <a:ln>
            <a:noFill/>
          </a:ln>
        </p:spPr>
      </p:sp>
      <p:sp>
        <p:nvSpPr>
          <p:cNvPr id="423" name="Google Shape;423;p11"/>
          <p:cNvSpPr txBox="1"/>
          <p:nvPr/>
        </p:nvSpPr>
        <p:spPr>
          <a:xfrm>
            <a:off x="5254960" y="415290"/>
            <a:ext cx="7723604" cy="6134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FFFFFF"/>
                </a:solidFill>
                <a:latin typeface="Arial"/>
                <a:ea typeface="Arial"/>
                <a:cs typeface="Arial"/>
                <a:sym typeface="Arial"/>
              </a:rPr>
              <a:t>Data Preprocessing</a:t>
            </a:r>
            <a:endParaRPr/>
          </a:p>
        </p:txBody>
      </p:sp>
      <p:sp>
        <p:nvSpPr>
          <p:cNvPr id="424" name="Google Shape;424;p11"/>
          <p:cNvSpPr txBox="1"/>
          <p:nvPr/>
        </p:nvSpPr>
        <p:spPr>
          <a:xfrm>
            <a:off x="1339001" y="1879083"/>
            <a:ext cx="2935370"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2B2A2A"/>
                </a:solidFill>
                <a:latin typeface="Barlow"/>
                <a:ea typeface="Barlow"/>
                <a:cs typeface="Barlow"/>
                <a:sym typeface="Barlow"/>
              </a:rPr>
              <a:t>1. Data Collection: </a:t>
            </a:r>
            <a:endParaRPr/>
          </a:p>
        </p:txBody>
      </p:sp>
      <p:sp>
        <p:nvSpPr>
          <p:cNvPr id="425" name="Google Shape;425;p11"/>
          <p:cNvSpPr txBox="1"/>
          <p:nvPr/>
        </p:nvSpPr>
        <p:spPr>
          <a:xfrm>
            <a:off x="1358051" y="2508026"/>
            <a:ext cx="3385344" cy="70167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2B2A2A"/>
                </a:solidFill>
                <a:latin typeface="Barlow Medium"/>
                <a:ea typeface="Barlow Medium"/>
                <a:cs typeface="Barlow Medium"/>
                <a:sym typeface="Barlow Medium"/>
              </a:rPr>
              <a:t>Gather raw data from various sources  of focus.</a:t>
            </a:r>
            <a:endParaRPr/>
          </a:p>
        </p:txBody>
      </p:sp>
      <p:sp>
        <p:nvSpPr>
          <p:cNvPr id="426" name="Google Shape;426;p11"/>
          <p:cNvSpPr txBox="1"/>
          <p:nvPr/>
        </p:nvSpPr>
        <p:spPr>
          <a:xfrm>
            <a:off x="1329628" y="4757157"/>
            <a:ext cx="2887965"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2B2A2A"/>
                </a:solidFill>
                <a:latin typeface="Barlow SemiBold"/>
                <a:ea typeface="Barlow SemiBold"/>
                <a:cs typeface="Barlow SemiBold"/>
                <a:sym typeface="Barlow SemiBold"/>
              </a:rPr>
              <a:t>2. Data Cleaning:</a:t>
            </a:r>
            <a:endParaRPr/>
          </a:p>
        </p:txBody>
      </p:sp>
      <p:sp>
        <p:nvSpPr>
          <p:cNvPr id="427" name="Google Shape;427;p11"/>
          <p:cNvSpPr txBox="1"/>
          <p:nvPr/>
        </p:nvSpPr>
        <p:spPr>
          <a:xfrm>
            <a:off x="1358051" y="5258774"/>
            <a:ext cx="3366294" cy="70167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2B2A2A"/>
                </a:solidFill>
                <a:latin typeface="Barlow Medium"/>
                <a:ea typeface="Barlow Medium"/>
                <a:cs typeface="Barlow Medium"/>
                <a:sym typeface="Barlow Medium"/>
              </a:rPr>
              <a:t>Remove noise and handle missing values for accuracy.</a:t>
            </a:r>
            <a:endParaRPr/>
          </a:p>
        </p:txBody>
      </p:sp>
      <p:sp>
        <p:nvSpPr>
          <p:cNvPr id="428" name="Google Shape;428;p11"/>
          <p:cNvSpPr txBox="1"/>
          <p:nvPr/>
        </p:nvSpPr>
        <p:spPr>
          <a:xfrm>
            <a:off x="1329628" y="7607027"/>
            <a:ext cx="2887965"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2B2A2A"/>
                </a:solidFill>
                <a:latin typeface="Barlow SemiBold"/>
                <a:ea typeface="Barlow SemiBold"/>
                <a:cs typeface="Barlow SemiBold"/>
                <a:sym typeface="Barlow SemiBold"/>
              </a:rPr>
              <a:t>3. Data Integration:</a:t>
            </a:r>
            <a:endParaRPr/>
          </a:p>
        </p:txBody>
      </p:sp>
      <p:sp>
        <p:nvSpPr>
          <p:cNvPr id="429" name="Google Shape;429;p11"/>
          <p:cNvSpPr txBox="1"/>
          <p:nvPr/>
        </p:nvSpPr>
        <p:spPr>
          <a:xfrm>
            <a:off x="1373416" y="8165983"/>
            <a:ext cx="3385344" cy="70167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2B2A2A"/>
                </a:solidFill>
                <a:latin typeface="Barlow Medium"/>
                <a:ea typeface="Barlow Medium"/>
                <a:cs typeface="Barlow Medium"/>
                <a:sym typeface="Barlow Medium"/>
              </a:rPr>
              <a:t>Combine different sources into one coherent dataset.</a:t>
            </a:r>
            <a:endParaRPr/>
          </a:p>
        </p:txBody>
      </p:sp>
      <p:sp>
        <p:nvSpPr>
          <p:cNvPr id="430" name="Google Shape;430;p11"/>
          <p:cNvSpPr txBox="1"/>
          <p:nvPr/>
        </p:nvSpPr>
        <p:spPr>
          <a:xfrm>
            <a:off x="13079755" y="1777322"/>
            <a:ext cx="3831755" cy="415290"/>
          </a:xfrm>
          <a:prstGeom prst="rect">
            <a:avLst/>
          </a:prstGeom>
          <a:noFill/>
          <a:ln>
            <a:noFill/>
          </a:ln>
        </p:spPr>
        <p:txBody>
          <a:bodyPr anchorCtr="0" anchor="t" bIns="0" lIns="0" spcFirstLastPara="1" rIns="0" wrap="square" tIns="0">
            <a:spAutoFit/>
          </a:bodyPr>
          <a:lstStyle/>
          <a:p>
            <a:pPr indent="0" lvl="0" marL="0" marR="0" rtl="0" algn="r">
              <a:lnSpc>
                <a:spcPct val="139958"/>
              </a:lnSpc>
              <a:spcBef>
                <a:spcPts val="0"/>
              </a:spcBef>
              <a:spcAft>
                <a:spcPts val="0"/>
              </a:spcAft>
              <a:buNone/>
            </a:pPr>
            <a:r>
              <a:rPr b="1" i="0" lang="en-US" sz="2400" u="none" cap="none" strike="noStrike">
                <a:solidFill>
                  <a:srgbClr val="2B2A2A"/>
                </a:solidFill>
                <a:latin typeface="Barlow SemiBold"/>
                <a:ea typeface="Barlow SemiBold"/>
                <a:cs typeface="Barlow SemiBold"/>
                <a:sym typeface="Barlow SemiBold"/>
              </a:rPr>
              <a:t>4. Data Transformation:</a:t>
            </a:r>
            <a:endParaRPr/>
          </a:p>
        </p:txBody>
      </p:sp>
      <p:sp>
        <p:nvSpPr>
          <p:cNvPr id="431" name="Google Shape;431;p11"/>
          <p:cNvSpPr txBox="1"/>
          <p:nvPr/>
        </p:nvSpPr>
        <p:spPr>
          <a:xfrm>
            <a:off x="13737959" y="2360430"/>
            <a:ext cx="3385344" cy="70167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2B2A2A"/>
                </a:solidFill>
                <a:latin typeface="Barlow Medium"/>
                <a:ea typeface="Barlow Medium"/>
                <a:cs typeface="Barlow Medium"/>
                <a:sym typeface="Barlow Medium"/>
              </a:rPr>
              <a:t>Scale or normalize data, encode categories.</a:t>
            </a:r>
            <a:endParaRPr/>
          </a:p>
        </p:txBody>
      </p:sp>
      <p:sp>
        <p:nvSpPr>
          <p:cNvPr id="432" name="Google Shape;432;p11"/>
          <p:cNvSpPr txBox="1"/>
          <p:nvPr/>
        </p:nvSpPr>
        <p:spPr>
          <a:xfrm>
            <a:off x="13563467" y="4521183"/>
            <a:ext cx="3478931"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2B2A2A"/>
                </a:solidFill>
                <a:latin typeface="Barlow SemiBold"/>
                <a:ea typeface="Barlow SemiBold"/>
                <a:cs typeface="Barlow SemiBold"/>
                <a:sym typeface="Barlow SemiBold"/>
              </a:rPr>
              <a:t>5. Data Reduction:</a:t>
            </a:r>
            <a:endParaRPr/>
          </a:p>
        </p:txBody>
      </p:sp>
      <p:sp>
        <p:nvSpPr>
          <p:cNvPr id="433" name="Google Shape;433;p11"/>
          <p:cNvSpPr txBox="1"/>
          <p:nvPr/>
        </p:nvSpPr>
        <p:spPr>
          <a:xfrm>
            <a:off x="13763747" y="4987619"/>
            <a:ext cx="3078371" cy="17684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2B2A2A"/>
                </a:solidFill>
                <a:latin typeface="Barlow Medium"/>
                <a:ea typeface="Barlow Medium"/>
                <a:cs typeface="Barlow Medium"/>
                <a:sym typeface="Barlow Medium"/>
              </a:rPr>
              <a:t>Reduce complexity without losing essential information.</a:t>
            </a:r>
            <a:endParaRPr/>
          </a:p>
          <a:p>
            <a:pPr indent="0" lvl="0" marL="0" marR="0" rtl="0" algn="l">
              <a:lnSpc>
                <a:spcPct val="140000"/>
              </a:lnSpc>
              <a:spcBef>
                <a:spcPts val="0"/>
              </a:spcBef>
              <a:spcAft>
                <a:spcPts val="0"/>
              </a:spcAft>
              <a:buNone/>
            </a:pPr>
            <a:r>
              <a:t/>
            </a:r>
            <a:endParaRPr b="0" i="0" sz="2000" u="none" cap="none" strike="noStrike">
              <a:solidFill>
                <a:srgbClr val="2B2A2A"/>
              </a:solidFill>
              <a:latin typeface="Barlow Medium"/>
              <a:ea typeface="Barlow Medium"/>
              <a:cs typeface="Barlow Medium"/>
              <a:sym typeface="Barlow Medium"/>
            </a:endParaRPr>
          </a:p>
          <a:p>
            <a:pPr indent="0" lvl="0" marL="0" marR="0" rtl="0" algn="l">
              <a:lnSpc>
                <a:spcPct val="140000"/>
              </a:lnSpc>
              <a:spcBef>
                <a:spcPts val="0"/>
              </a:spcBef>
              <a:spcAft>
                <a:spcPts val="0"/>
              </a:spcAft>
              <a:buNone/>
            </a:pPr>
            <a:r>
              <a:t/>
            </a:r>
            <a:endParaRPr b="0" i="0" sz="2000" u="none" cap="none" strike="noStrike">
              <a:solidFill>
                <a:srgbClr val="2B2A2A"/>
              </a:solidFill>
              <a:latin typeface="Barlow Medium"/>
              <a:ea typeface="Barlow Medium"/>
              <a:cs typeface="Barlow Medium"/>
              <a:sym typeface="Barlow Medium"/>
            </a:endParaRPr>
          </a:p>
        </p:txBody>
      </p:sp>
      <p:sp>
        <p:nvSpPr>
          <p:cNvPr id="434" name="Google Shape;434;p11"/>
          <p:cNvSpPr txBox="1"/>
          <p:nvPr/>
        </p:nvSpPr>
        <p:spPr>
          <a:xfrm>
            <a:off x="13563467" y="7505266"/>
            <a:ext cx="3559837"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2B2A2A"/>
                </a:solidFill>
                <a:latin typeface="Barlow SemiBold"/>
                <a:ea typeface="Barlow SemiBold"/>
                <a:cs typeface="Barlow SemiBold"/>
                <a:sym typeface="Barlow SemiBold"/>
              </a:rPr>
              <a:t>6. Data Splitting:</a:t>
            </a:r>
            <a:endParaRPr/>
          </a:p>
        </p:txBody>
      </p:sp>
      <p:sp>
        <p:nvSpPr>
          <p:cNvPr id="435" name="Google Shape;435;p11"/>
          <p:cNvSpPr txBox="1"/>
          <p:nvPr/>
        </p:nvSpPr>
        <p:spPr>
          <a:xfrm>
            <a:off x="13545216" y="8044381"/>
            <a:ext cx="3385344" cy="10541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2B2A2A"/>
                </a:solidFill>
                <a:latin typeface="Barlow Medium"/>
                <a:ea typeface="Barlow Medium"/>
                <a:cs typeface="Barlow Medium"/>
                <a:sym typeface="Barlow Medium"/>
              </a:rPr>
              <a:t>Divide into training, validation, and testing sets for model evaluation.</a:t>
            </a:r>
            <a:endParaRPr/>
          </a:p>
        </p:txBody>
      </p:sp>
      <p:sp>
        <p:nvSpPr>
          <p:cNvPr id="436" name="Google Shape;436;p11"/>
          <p:cNvSpPr txBox="1"/>
          <p:nvPr/>
        </p:nvSpPr>
        <p:spPr>
          <a:xfrm>
            <a:off x="6717255" y="1857569"/>
            <a:ext cx="1675185" cy="49655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925" u="none" cap="none" strike="noStrike">
                <a:solidFill>
                  <a:srgbClr val="FFFFFF"/>
                </a:solidFill>
                <a:latin typeface="Barlow"/>
                <a:ea typeface="Barlow"/>
                <a:cs typeface="Barlow"/>
                <a:sym typeface="Barlow"/>
              </a:rPr>
              <a:t>Step 1</a:t>
            </a:r>
            <a:endParaRPr/>
          </a:p>
        </p:txBody>
      </p:sp>
      <p:sp>
        <p:nvSpPr>
          <p:cNvPr id="437" name="Google Shape;437;p11"/>
          <p:cNvSpPr txBox="1"/>
          <p:nvPr/>
        </p:nvSpPr>
        <p:spPr>
          <a:xfrm>
            <a:off x="6717255" y="4087422"/>
            <a:ext cx="1675185" cy="4964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925" u="none" cap="none" strike="noStrike">
                <a:solidFill>
                  <a:srgbClr val="2B2A2A"/>
                </a:solidFill>
                <a:latin typeface="Barlow"/>
                <a:ea typeface="Barlow"/>
                <a:cs typeface="Barlow"/>
                <a:sym typeface="Barlow"/>
              </a:rPr>
              <a:t>Step 3</a:t>
            </a:r>
            <a:endParaRPr/>
          </a:p>
        </p:txBody>
      </p:sp>
      <p:sp>
        <p:nvSpPr>
          <p:cNvPr id="438" name="Google Shape;438;p11"/>
          <p:cNvSpPr txBox="1"/>
          <p:nvPr/>
        </p:nvSpPr>
        <p:spPr>
          <a:xfrm>
            <a:off x="6717255" y="6317276"/>
            <a:ext cx="1675185" cy="49655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925" u="none" cap="none" strike="noStrike">
                <a:solidFill>
                  <a:srgbClr val="FFFFFF"/>
                </a:solidFill>
                <a:latin typeface="Barlow"/>
                <a:ea typeface="Barlow"/>
                <a:cs typeface="Barlow"/>
                <a:sym typeface="Barlow"/>
              </a:rPr>
              <a:t>Step 5</a:t>
            </a:r>
            <a:endParaRPr/>
          </a:p>
        </p:txBody>
      </p:sp>
      <p:sp>
        <p:nvSpPr>
          <p:cNvPr id="439" name="Google Shape;439;p11"/>
          <p:cNvSpPr txBox="1"/>
          <p:nvPr/>
        </p:nvSpPr>
        <p:spPr>
          <a:xfrm>
            <a:off x="9908540" y="2972495"/>
            <a:ext cx="1675185" cy="4964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925" u="none" cap="none" strike="noStrike">
                <a:solidFill>
                  <a:srgbClr val="2B2A2A"/>
                </a:solidFill>
                <a:latin typeface="Barlow"/>
                <a:ea typeface="Barlow"/>
                <a:cs typeface="Barlow"/>
                <a:sym typeface="Barlow"/>
              </a:rPr>
              <a:t>Step 2</a:t>
            </a:r>
            <a:endParaRPr/>
          </a:p>
        </p:txBody>
      </p:sp>
      <p:sp>
        <p:nvSpPr>
          <p:cNvPr id="440" name="Google Shape;440;p11"/>
          <p:cNvSpPr txBox="1"/>
          <p:nvPr/>
        </p:nvSpPr>
        <p:spPr>
          <a:xfrm>
            <a:off x="9908540" y="5202349"/>
            <a:ext cx="1675185" cy="49655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925" u="none" cap="none" strike="noStrike">
                <a:solidFill>
                  <a:srgbClr val="FFFFFF"/>
                </a:solidFill>
                <a:latin typeface="Barlow"/>
                <a:ea typeface="Barlow"/>
                <a:cs typeface="Barlow"/>
                <a:sym typeface="Barlow"/>
              </a:rPr>
              <a:t>Step 4</a:t>
            </a:r>
            <a:endParaRPr/>
          </a:p>
        </p:txBody>
      </p:sp>
      <p:sp>
        <p:nvSpPr>
          <p:cNvPr id="441" name="Google Shape;441;p11"/>
          <p:cNvSpPr txBox="1"/>
          <p:nvPr/>
        </p:nvSpPr>
        <p:spPr>
          <a:xfrm>
            <a:off x="9908540" y="7432203"/>
            <a:ext cx="1675185" cy="4964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925" u="none" cap="none" strike="noStrike">
                <a:solidFill>
                  <a:srgbClr val="2B2A2A"/>
                </a:solidFill>
                <a:latin typeface="Barlow"/>
                <a:ea typeface="Barlow"/>
                <a:cs typeface="Barlow"/>
                <a:sym typeface="Barlow"/>
              </a:rPr>
              <a:t>Step 6</a:t>
            </a:r>
            <a:endParaRPr/>
          </a:p>
        </p:txBody>
      </p:sp>
      <p:sp>
        <p:nvSpPr>
          <p:cNvPr id="442" name="Google Shape;442;p11"/>
          <p:cNvSpPr txBox="1"/>
          <p:nvPr/>
        </p:nvSpPr>
        <p:spPr>
          <a:xfrm>
            <a:off x="17888749" y="9890760"/>
            <a:ext cx="399251"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9</a:t>
            </a:r>
            <a:endParaRPr/>
          </a:p>
        </p:txBody>
      </p:sp>
      <p:sp>
        <p:nvSpPr>
          <p:cNvPr id="443" name="Google Shape;443;p11"/>
          <p:cNvSpPr/>
          <p:nvPr/>
        </p:nvSpPr>
        <p:spPr>
          <a:xfrm>
            <a:off x="1207937" y="481965"/>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12">
              <a:alphaModFix amt="65999"/>
            </a:blip>
            <a:stretch>
              <a:fillRect b="0" l="-34239" r="-38129" t="0"/>
            </a:stretch>
          </a:blipFill>
          <a:ln>
            <a:noFill/>
          </a:ln>
        </p:spPr>
      </p:sp>
      <p:grpSp>
        <p:nvGrpSpPr>
          <p:cNvPr id="444" name="Google Shape;444;p11"/>
          <p:cNvGrpSpPr/>
          <p:nvPr/>
        </p:nvGrpSpPr>
        <p:grpSpPr>
          <a:xfrm>
            <a:off x="2160767" y="522893"/>
            <a:ext cx="880431" cy="731799"/>
            <a:chOff x="0" y="0"/>
            <a:chExt cx="1173908" cy="975732"/>
          </a:xfrm>
        </p:grpSpPr>
        <p:sp>
          <p:nvSpPr>
            <p:cNvPr id="445" name="Google Shape;445;p11"/>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13">
                <a:alphaModFix amt="65999"/>
              </a:blip>
              <a:stretch>
                <a:fillRect b="0" l="0" r="0" t="0"/>
              </a:stretch>
            </a:blipFill>
            <a:ln>
              <a:noFill/>
            </a:ln>
          </p:spPr>
        </p:sp>
        <p:sp>
          <p:nvSpPr>
            <p:cNvPr id="446" name="Google Shape;446;p11"/>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454" name="Shape 454"/>
        <p:cNvGrpSpPr/>
        <p:nvPr/>
      </p:nvGrpSpPr>
      <p:grpSpPr>
        <a:xfrm>
          <a:off x="0" y="0"/>
          <a:ext cx="0" cy="0"/>
          <a:chOff x="0" y="0"/>
          <a:chExt cx="0" cy="0"/>
        </a:xfrm>
      </p:grpSpPr>
      <p:sp>
        <p:nvSpPr>
          <p:cNvPr id="455" name="Google Shape;455;p12"/>
          <p:cNvSpPr/>
          <p:nvPr/>
        </p:nvSpPr>
        <p:spPr>
          <a:xfrm>
            <a:off x="6299655" y="771842"/>
            <a:ext cx="10959645" cy="8495563"/>
          </a:xfrm>
          <a:custGeom>
            <a:rect b="b" l="l" r="r" t="t"/>
            <a:pathLst>
              <a:path extrusionOk="0" h="8495563" w="10959645">
                <a:moveTo>
                  <a:pt x="0" y="0"/>
                </a:moveTo>
                <a:lnTo>
                  <a:pt x="10959645" y="0"/>
                </a:lnTo>
                <a:lnTo>
                  <a:pt x="10959645" y="8495564"/>
                </a:lnTo>
                <a:lnTo>
                  <a:pt x="0" y="8495564"/>
                </a:lnTo>
                <a:lnTo>
                  <a:pt x="0" y="0"/>
                </a:lnTo>
                <a:close/>
              </a:path>
            </a:pathLst>
          </a:custGeom>
          <a:blipFill rotWithShape="1">
            <a:blip r:embed="rId3">
              <a:alphaModFix/>
            </a:blip>
            <a:stretch>
              <a:fillRect b="0" l="0" r="0" t="0"/>
            </a:stretch>
          </a:blipFill>
          <a:ln>
            <a:noFill/>
          </a:ln>
        </p:spPr>
      </p:sp>
      <p:sp>
        <p:nvSpPr>
          <p:cNvPr id="456" name="Google Shape;456;p12"/>
          <p:cNvSpPr txBox="1"/>
          <p:nvPr/>
        </p:nvSpPr>
        <p:spPr>
          <a:xfrm>
            <a:off x="676650" y="872175"/>
            <a:ext cx="3726000" cy="523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Feature Selection</a:t>
            </a:r>
            <a:endParaRPr/>
          </a:p>
        </p:txBody>
      </p:sp>
      <p:sp>
        <p:nvSpPr>
          <p:cNvPr id="457" name="Google Shape;457;p12"/>
          <p:cNvSpPr txBox="1"/>
          <p:nvPr/>
        </p:nvSpPr>
        <p:spPr>
          <a:xfrm>
            <a:off x="676650" y="1673040"/>
            <a:ext cx="5271000" cy="768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Think of it this way:</a:t>
            </a:r>
            <a:endParaRPr/>
          </a:p>
          <a:p>
            <a:pPr indent="0" lvl="0" marL="0" marR="0" rtl="0" algn="l">
              <a:lnSpc>
                <a:spcPct val="140000"/>
              </a:lnSpc>
              <a:spcBef>
                <a:spcPts val="0"/>
              </a:spcBef>
              <a:spcAft>
                <a:spcPts val="0"/>
              </a:spcAft>
              <a:buNone/>
            </a:pPr>
            <a:r>
              <a:t/>
            </a:r>
            <a:endParaRPr b="0" i="0" sz="26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 We have lots of information (features) about these reactions.</a:t>
            </a:r>
            <a:endParaRPr/>
          </a:p>
          <a:p>
            <a:pPr indent="0" lvl="0" marL="0" marR="0" rtl="0" algn="l">
              <a:lnSpc>
                <a:spcPct val="140000"/>
              </a:lnSpc>
              <a:spcBef>
                <a:spcPts val="0"/>
              </a:spcBef>
              <a:spcAft>
                <a:spcPts val="0"/>
              </a:spcAft>
              <a:buNone/>
            </a:pPr>
            <a:r>
              <a:t/>
            </a:r>
            <a:endParaRPr b="0" i="0" sz="26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 Some of this information is really helpful, while some might not be.</a:t>
            </a:r>
            <a:endParaRPr/>
          </a:p>
          <a:p>
            <a:pPr indent="0" lvl="0" marL="0" marR="0" rtl="0" algn="l">
              <a:lnSpc>
                <a:spcPct val="140000"/>
              </a:lnSpc>
              <a:spcBef>
                <a:spcPts val="0"/>
              </a:spcBef>
              <a:spcAft>
                <a:spcPts val="0"/>
              </a:spcAft>
              <a:buNone/>
            </a:pPr>
            <a:r>
              <a:t/>
            </a:r>
            <a:endParaRPr b="0" i="0" sz="26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 Feature selection helps us choose the best information to make our predictions more accurate and is an input to the neural network.</a:t>
            </a:r>
            <a:endParaRPr/>
          </a:p>
          <a:p>
            <a:pPr indent="0" lvl="0" marL="0" marR="0" rtl="0" algn="l">
              <a:lnSpc>
                <a:spcPct val="140000"/>
              </a:lnSpc>
              <a:spcBef>
                <a:spcPts val="0"/>
              </a:spcBef>
              <a:spcAft>
                <a:spcPts val="0"/>
              </a:spcAft>
              <a:buNone/>
            </a:pPr>
            <a:r>
              <a:t/>
            </a:r>
            <a:endParaRPr b="0" i="0" sz="26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t/>
            </a:r>
            <a:endParaRPr b="0" i="0" sz="2600" u="none" cap="none" strike="noStrike">
              <a:solidFill>
                <a:srgbClr val="FFFFFF"/>
              </a:solidFill>
              <a:latin typeface="Arial"/>
              <a:ea typeface="Arial"/>
              <a:cs typeface="Arial"/>
              <a:sym typeface="Arial"/>
            </a:endParaRPr>
          </a:p>
        </p:txBody>
      </p:sp>
      <p:sp>
        <p:nvSpPr>
          <p:cNvPr id="458" name="Google Shape;458;p12"/>
          <p:cNvSpPr txBox="1"/>
          <p:nvPr/>
        </p:nvSpPr>
        <p:spPr>
          <a:xfrm>
            <a:off x="17809739" y="9890760"/>
            <a:ext cx="478261"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10</a:t>
            </a:r>
            <a:endParaRPr/>
          </a:p>
        </p:txBody>
      </p:sp>
      <p:sp>
        <p:nvSpPr>
          <p:cNvPr id="459" name="Google Shape;459;p12"/>
          <p:cNvSpPr txBox="1"/>
          <p:nvPr/>
        </p:nvSpPr>
        <p:spPr>
          <a:xfrm>
            <a:off x="6299655" y="9356956"/>
            <a:ext cx="10959600" cy="184800"/>
          </a:xfrm>
          <a:prstGeom prst="rect">
            <a:avLst/>
          </a:prstGeom>
          <a:noFill/>
          <a:ln>
            <a:noFill/>
          </a:ln>
        </p:spPr>
        <p:txBody>
          <a:bodyPr anchorCtr="0" anchor="t" bIns="0" lIns="0" spcFirstLastPara="1" rIns="0" wrap="square" tIns="0">
            <a:spAutoFit/>
          </a:bodyPr>
          <a:lstStyle/>
          <a:p>
            <a:pPr indent="0" lvl="0" marL="0" marR="0" rtl="0" algn="ctr">
              <a:lnSpc>
                <a:spcPct val="139916"/>
              </a:lnSpc>
              <a:spcBef>
                <a:spcPts val="0"/>
              </a:spcBef>
              <a:spcAft>
                <a:spcPts val="0"/>
              </a:spcAft>
              <a:buNone/>
            </a:pPr>
            <a:r>
              <a:rPr b="0" i="0" lang="en-US" sz="1200" u="none" cap="none" strike="noStrike">
                <a:solidFill>
                  <a:srgbClr val="FFFFFF"/>
                </a:solidFill>
                <a:latin typeface="Arial"/>
                <a:ea typeface="Arial"/>
                <a:cs typeface="Arial"/>
                <a:sym typeface="Arial"/>
              </a:rPr>
              <a:t>Data Visualization generated by GPT4 and Code Interpreter</a:t>
            </a:r>
            <a:endParaRPr/>
          </a:p>
        </p:txBody>
      </p:sp>
      <p:sp>
        <p:nvSpPr>
          <p:cNvPr id="460" name="Google Shape;460;p12"/>
          <p:cNvSpPr/>
          <p:nvPr/>
        </p:nvSpPr>
        <p:spPr>
          <a:xfrm>
            <a:off x="1058469" y="8769986"/>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4">
              <a:alphaModFix amt="65999"/>
            </a:blip>
            <a:stretch>
              <a:fillRect b="0" l="-34239" r="-38129" t="0"/>
            </a:stretch>
          </a:blipFill>
          <a:ln>
            <a:noFill/>
          </a:ln>
        </p:spPr>
      </p:sp>
      <p:grpSp>
        <p:nvGrpSpPr>
          <p:cNvPr id="461" name="Google Shape;461;p12"/>
          <p:cNvGrpSpPr/>
          <p:nvPr/>
        </p:nvGrpSpPr>
        <p:grpSpPr>
          <a:xfrm>
            <a:off x="2011299" y="8810913"/>
            <a:ext cx="880425" cy="727130"/>
            <a:chOff x="0" y="0"/>
            <a:chExt cx="1173900" cy="969507"/>
          </a:xfrm>
        </p:grpSpPr>
        <p:sp>
          <p:nvSpPr>
            <p:cNvPr id="462" name="Google Shape;462;p12"/>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5">
                <a:alphaModFix amt="65999"/>
              </a:blip>
              <a:stretch>
                <a:fillRect b="0" l="0" r="0" t="0"/>
              </a:stretch>
            </a:blipFill>
            <a:ln>
              <a:noFill/>
            </a:ln>
          </p:spPr>
        </p:sp>
        <p:sp>
          <p:nvSpPr>
            <p:cNvPr id="463" name="Google Shape;463;p12"/>
            <p:cNvSpPr txBox="1"/>
            <p:nvPr/>
          </p:nvSpPr>
          <p:spPr>
            <a:xfrm>
              <a:off x="0" y="780207"/>
              <a:ext cx="1173900" cy="189300"/>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471" name="Shape 471"/>
        <p:cNvGrpSpPr/>
        <p:nvPr/>
      </p:nvGrpSpPr>
      <p:grpSpPr>
        <a:xfrm>
          <a:off x="0" y="0"/>
          <a:ext cx="0" cy="0"/>
          <a:chOff x="0" y="0"/>
          <a:chExt cx="0" cy="0"/>
        </a:xfrm>
      </p:grpSpPr>
      <p:sp>
        <p:nvSpPr>
          <p:cNvPr id="472" name="Google Shape;472;p13"/>
          <p:cNvSpPr txBox="1"/>
          <p:nvPr/>
        </p:nvSpPr>
        <p:spPr>
          <a:xfrm>
            <a:off x="624436" y="2519988"/>
            <a:ext cx="12780600" cy="6280200"/>
          </a:xfrm>
          <a:prstGeom prst="rect">
            <a:avLst/>
          </a:prstGeom>
          <a:noFill/>
          <a:ln>
            <a:noFill/>
          </a:ln>
        </p:spPr>
        <p:txBody>
          <a:bodyPr anchorCtr="0" anchor="t" bIns="0" lIns="0" spcFirstLastPara="1" rIns="0" wrap="square" tIns="0">
            <a:spAutoFit/>
          </a:bodyPr>
          <a:lstStyle/>
          <a:p>
            <a:pPr indent="-346789" lvl="1" marL="758983"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Historical Analysis</a:t>
            </a:r>
            <a:endParaRPr sz="3000"/>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46789" lvl="1" marL="758983"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Statistical Analysis</a:t>
            </a:r>
            <a:endParaRPr sz="3000"/>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46789" lvl="1" marL="758983"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Theoretical Analysis</a:t>
            </a:r>
            <a:endParaRPr sz="3000"/>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46789" lvl="1" marL="758983"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Experimental Commonalities</a:t>
            </a:r>
            <a:endParaRPr sz="3000"/>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46789" lvl="1" marL="758983"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Predictive Models and Simulations</a:t>
            </a:r>
            <a:endParaRPr sz="3000"/>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p:txBody>
      </p:sp>
      <p:sp>
        <p:nvSpPr>
          <p:cNvPr id="473" name="Google Shape;473;p13"/>
          <p:cNvSpPr txBox="1"/>
          <p:nvPr/>
        </p:nvSpPr>
        <p:spPr>
          <a:xfrm>
            <a:off x="916400" y="461975"/>
            <a:ext cx="10341000" cy="132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FFFFFF"/>
                </a:solidFill>
                <a:latin typeface="Arial"/>
                <a:ea typeface="Arial"/>
                <a:cs typeface="Arial"/>
                <a:sym typeface="Arial"/>
              </a:rPr>
              <a:t>Methodology of Machine Learning in LENR/LANR and Preliminary Results</a:t>
            </a:r>
            <a:endParaRPr sz="3600"/>
          </a:p>
        </p:txBody>
      </p:sp>
      <p:sp>
        <p:nvSpPr>
          <p:cNvPr id="474" name="Google Shape;474;p13"/>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11</a:t>
            </a:r>
            <a:endParaRPr/>
          </a:p>
        </p:txBody>
      </p:sp>
      <p:sp>
        <p:nvSpPr>
          <p:cNvPr id="475" name="Google Shape;475;p13"/>
          <p:cNvSpPr/>
          <p:nvPr/>
        </p:nvSpPr>
        <p:spPr>
          <a:xfrm>
            <a:off x="11257391" y="-358140"/>
            <a:ext cx="5987891" cy="10645140"/>
          </a:xfrm>
          <a:custGeom>
            <a:rect b="b" l="l" r="r" t="t"/>
            <a:pathLst>
              <a:path extrusionOk="0" h="10645140" w="5987891">
                <a:moveTo>
                  <a:pt x="0" y="0"/>
                </a:moveTo>
                <a:lnTo>
                  <a:pt x="5987892" y="0"/>
                </a:lnTo>
                <a:lnTo>
                  <a:pt x="5987892" y="10645140"/>
                </a:lnTo>
                <a:lnTo>
                  <a:pt x="0" y="10645140"/>
                </a:lnTo>
                <a:lnTo>
                  <a:pt x="0" y="0"/>
                </a:lnTo>
                <a:close/>
              </a:path>
            </a:pathLst>
          </a:custGeom>
          <a:blipFill rotWithShape="1">
            <a:blip r:embed="rId3">
              <a:alphaModFix/>
            </a:blip>
            <a:stretch>
              <a:fillRect b="0" l="0" r="0" t="0"/>
            </a:stretch>
          </a:blipFill>
          <a:ln>
            <a:noFill/>
          </a:ln>
        </p:spPr>
      </p:sp>
      <p:sp>
        <p:nvSpPr>
          <p:cNvPr id="476" name="Google Shape;476;p13"/>
          <p:cNvSpPr/>
          <p:nvPr/>
        </p:nvSpPr>
        <p:spPr>
          <a:xfrm rot="-2376451">
            <a:off x="15488898" y="6366738"/>
            <a:ext cx="865868" cy="895353"/>
          </a:xfrm>
          <a:custGeom>
            <a:rect b="b" l="l" r="r" t="t"/>
            <a:pathLst>
              <a:path extrusionOk="0" h="895353" w="865868">
                <a:moveTo>
                  <a:pt x="0" y="0"/>
                </a:moveTo>
                <a:lnTo>
                  <a:pt x="865868" y="0"/>
                </a:lnTo>
                <a:lnTo>
                  <a:pt x="865868" y="895353"/>
                </a:lnTo>
                <a:lnTo>
                  <a:pt x="0" y="895353"/>
                </a:lnTo>
                <a:lnTo>
                  <a:pt x="0" y="0"/>
                </a:lnTo>
                <a:close/>
              </a:path>
            </a:pathLst>
          </a:custGeom>
          <a:blipFill rotWithShape="1">
            <a:blip r:embed="rId4">
              <a:alphaModFix amt="82000"/>
            </a:blip>
            <a:stretch>
              <a:fillRect b="0" l="-39838" r="-43985" t="0"/>
            </a:stretch>
          </a:blipFill>
          <a:ln>
            <a:noFill/>
          </a:ln>
        </p:spPr>
      </p:sp>
      <p:sp>
        <p:nvSpPr>
          <p:cNvPr id="477" name="Google Shape;477;p13"/>
          <p:cNvSpPr/>
          <p:nvPr/>
        </p:nvSpPr>
        <p:spPr>
          <a:xfrm rot="-477649">
            <a:off x="14166579" y="3812233"/>
            <a:ext cx="727441" cy="727441"/>
          </a:xfrm>
          <a:custGeom>
            <a:rect b="b" l="l" r="r" t="t"/>
            <a:pathLst>
              <a:path extrusionOk="0" h="727441" w="727441">
                <a:moveTo>
                  <a:pt x="0" y="0"/>
                </a:moveTo>
                <a:lnTo>
                  <a:pt x="727440" y="0"/>
                </a:lnTo>
                <a:lnTo>
                  <a:pt x="727440" y="727440"/>
                </a:lnTo>
                <a:lnTo>
                  <a:pt x="0" y="727440"/>
                </a:lnTo>
                <a:lnTo>
                  <a:pt x="0" y="0"/>
                </a:lnTo>
                <a:close/>
              </a:path>
            </a:pathLst>
          </a:custGeom>
          <a:blipFill rotWithShape="1">
            <a:blip r:embed="rId5">
              <a:alphaModFix amt="60000"/>
            </a:blip>
            <a:stretch>
              <a:fillRect b="0" l="0" r="0" t="0"/>
            </a:stretch>
          </a:blipFill>
          <a:ln>
            <a:noFill/>
          </a:ln>
        </p:spPr>
      </p:sp>
      <p:sp>
        <p:nvSpPr>
          <p:cNvPr id="478" name="Google Shape;478;p13"/>
          <p:cNvSpPr/>
          <p:nvPr/>
        </p:nvSpPr>
        <p:spPr>
          <a:xfrm>
            <a:off x="1028711" y="8966870"/>
            <a:ext cx="952830" cy="923880"/>
          </a:xfrm>
          <a:custGeom>
            <a:rect b="b" l="l" r="r" t="t"/>
            <a:pathLst>
              <a:path extrusionOk="0" h="923880" w="952830">
                <a:moveTo>
                  <a:pt x="0" y="0"/>
                </a:moveTo>
                <a:lnTo>
                  <a:pt x="952831" y="0"/>
                </a:lnTo>
                <a:lnTo>
                  <a:pt x="952831" y="923880"/>
                </a:lnTo>
                <a:lnTo>
                  <a:pt x="0" y="923880"/>
                </a:lnTo>
                <a:lnTo>
                  <a:pt x="0" y="0"/>
                </a:lnTo>
                <a:close/>
              </a:path>
            </a:pathLst>
          </a:custGeom>
          <a:blipFill rotWithShape="1">
            <a:blip r:embed="rId6">
              <a:alphaModFix amt="65999"/>
            </a:blip>
            <a:stretch>
              <a:fillRect b="0" l="-34239" r="-38129" t="0"/>
            </a:stretch>
          </a:blipFill>
          <a:ln>
            <a:noFill/>
          </a:ln>
        </p:spPr>
      </p:sp>
      <p:grpSp>
        <p:nvGrpSpPr>
          <p:cNvPr id="479" name="Google Shape;479;p13"/>
          <p:cNvGrpSpPr/>
          <p:nvPr/>
        </p:nvGrpSpPr>
        <p:grpSpPr>
          <a:xfrm>
            <a:off x="1981542" y="9007797"/>
            <a:ext cx="880425" cy="727130"/>
            <a:chOff x="0" y="0"/>
            <a:chExt cx="1173900" cy="969507"/>
          </a:xfrm>
        </p:grpSpPr>
        <p:sp>
          <p:nvSpPr>
            <p:cNvPr id="480" name="Google Shape;480;p13"/>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5">
                <a:alphaModFix amt="65999"/>
              </a:blip>
              <a:stretch>
                <a:fillRect b="0" l="0" r="0" t="0"/>
              </a:stretch>
            </a:blipFill>
            <a:ln>
              <a:noFill/>
            </a:ln>
          </p:spPr>
        </p:sp>
        <p:sp>
          <p:nvSpPr>
            <p:cNvPr id="481" name="Google Shape;481;p13"/>
            <p:cNvSpPr txBox="1"/>
            <p:nvPr/>
          </p:nvSpPr>
          <p:spPr>
            <a:xfrm>
              <a:off x="0" y="780207"/>
              <a:ext cx="1173900" cy="189300"/>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489" name="Shape 489"/>
        <p:cNvGrpSpPr/>
        <p:nvPr/>
      </p:nvGrpSpPr>
      <p:grpSpPr>
        <a:xfrm>
          <a:off x="0" y="0"/>
          <a:ext cx="0" cy="0"/>
          <a:chOff x="0" y="0"/>
          <a:chExt cx="0" cy="0"/>
        </a:xfrm>
      </p:grpSpPr>
      <p:sp>
        <p:nvSpPr>
          <p:cNvPr id="490" name="Google Shape;490;p14"/>
          <p:cNvSpPr/>
          <p:nvPr/>
        </p:nvSpPr>
        <p:spPr>
          <a:xfrm>
            <a:off x="1347525" y="1318550"/>
            <a:ext cx="15592856" cy="7875664"/>
          </a:xfrm>
          <a:custGeom>
            <a:rect b="b" l="l" r="r" t="t"/>
            <a:pathLst>
              <a:path extrusionOk="0" h="7591001" w="14338258">
                <a:moveTo>
                  <a:pt x="0" y="0"/>
                </a:moveTo>
                <a:lnTo>
                  <a:pt x="14338258" y="0"/>
                </a:lnTo>
                <a:lnTo>
                  <a:pt x="14338258" y="7591002"/>
                </a:lnTo>
                <a:lnTo>
                  <a:pt x="0" y="7591002"/>
                </a:lnTo>
                <a:lnTo>
                  <a:pt x="0" y="0"/>
                </a:lnTo>
                <a:close/>
              </a:path>
            </a:pathLst>
          </a:custGeom>
          <a:blipFill rotWithShape="1">
            <a:blip r:embed="rId3">
              <a:alphaModFix/>
            </a:blip>
            <a:stretch>
              <a:fillRect b="-673" l="0" r="-608" t="-674"/>
            </a:stretch>
          </a:blipFill>
          <a:ln>
            <a:noFill/>
          </a:ln>
        </p:spPr>
      </p:sp>
      <p:sp>
        <p:nvSpPr>
          <p:cNvPr id="491" name="Google Shape;491;p14"/>
          <p:cNvSpPr txBox="1"/>
          <p:nvPr/>
        </p:nvSpPr>
        <p:spPr>
          <a:xfrm>
            <a:off x="3775006" y="742700"/>
            <a:ext cx="10737900" cy="43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800" u="none" cap="none" strike="noStrike">
                <a:solidFill>
                  <a:srgbClr val="FFFFFF"/>
                </a:solidFill>
                <a:latin typeface="Arial"/>
                <a:ea typeface="Arial"/>
                <a:cs typeface="Arial"/>
                <a:sym typeface="Arial"/>
              </a:rPr>
              <a:t>Historical Statistical Analysis of LENR using Machine Learning</a:t>
            </a:r>
            <a:endParaRPr/>
          </a:p>
        </p:txBody>
      </p:sp>
      <p:sp>
        <p:nvSpPr>
          <p:cNvPr id="492" name="Google Shape;492;p14"/>
          <p:cNvSpPr txBox="1"/>
          <p:nvPr/>
        </p:nvSpPr>
        <p:spPr>
          <a:xfrm>
            <a:off x="4459696" y="9496200"/>
            <a:ext cx="89007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300" u="none" cap="none" strike="noStrike">
                <a:solidFill>
                  <a:srgbClr val="FFFFFF"/>
                </a:solidFill>
                <a:latin typeface="Arial"/>
                <a:ea typeface="Arial"/>
                <a:cs typeface="Arial"/>
                <a:sym typeface="Arial"/>
              </a:rPr>
              <a:t>[Publications over time from www.lenr-canr.org  and www.arxiv datasets with ChatGPT-4 embeddings.]</a:t>
            </a:r>
            <a:endParaRPr/>
          </a:p>
        </p:txBody>
      </p:sp>
      <p:sp>
        <p:nvSpPr>
          <p:cNvPr id="493" name="Google Shape;493;p14"/>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12</a:t>
            </a:r>
            <a:endParaRPr/>
          </a:p>
        </p:txBody>
      </p:sp>
      <p:sp>
        <p:nvSpPr>
          <p:cNvPr id="494" name="Google Shape;494;p14"/>
          <p:cNvSpPr/>
          <p:nvPr/>
        </p:nvSpPr>
        <p:spPr>
          <a:xfrm>
            <a:off x="112069" y="9151091"/>
            <a:ext cx="952830" cy="923880"/>
          </a:xfrm>
          <a:custGeom>
            <a:rect b="b" l="l" r="r" t="t"/>
            <a:pathLst>
              <a:path extrusionOk="0" h="923880" w="952830">
                <a:moveTo>
                  <a:pt x="0" y="0"/>
                </a:moveTo>
                <a:lnTo>
                  <a:pt x="952830" y="0"/>
                </a:lnTo>
                <a:lnTo>
                  <a:pt x="952830" y="923879"/>
                </a:lnTo>
                <a:lnTo>
                  <a:pt x="0" y="923879"/>
                </a:lnTo>
                <a:lnTo>
                  <a:pt x="0" y="0"/>
                </a:lnTo>
                <a:close/>
              </a:path>
            </a:pathLst>
          </a:custGeom>
          <a:blipFill rotWithShape="1">
            <a:blip r:embed="rId4">
              <a:alphaModFix amt="65999"/>
            </a:blip>
            <a:stretch>
              <a:fillRect b="0" l="-34239" r="-38129" t="0"/>
            </a:stretch>
          </a:blipFill>
          <a:ln>
            <a:noFill/>
          </a:ln>
        </p:spPr>
      </p:sp>
      <p:grpSp>
        <p:nvGrpSpPr>
          <p:cNvPr id="495" name="Google Shape;495;p14"/>
          <p:cNvGrpSpPr/>
          <p:nvPr/>
        </p:nvGrpSpPr>
        <p:grpSpPr>
          <a:xfrm>
            <a:off x="1064899" y="9192018"/>
            <a:ext cx="880431" cy="731799"/>
            <a:chOff x="0" y="0"/>
            <a:chExt cx="1173908" cy="975732"/>
          </a:xfrm>
        </p:grpSpPr>
        <p:sp>
          <p:nvSpPr>
            <p:cNvPr id="496" name="Google Shape;496;p14"/>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5">
                <a:alphaModFix amt="65999"/>
              </a:blip>
              <a:stretch>
                <a:fillRect b="0" l="0" r="0" t="0"/>
              </a:stretch>
            </a:blipFill>
            <a:ln>
              <a:noFill/>
            </a:ln>
          </p:spPr>
        </p:sp>
        <p:sp>
          <p:nvSpPr>
            <p:cNvPr id="497" name="Google Shape;497;p14"/>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505" name="Shape 505"/>
        <p:cNvGrpSpPr/>
        <p:nvPr/>
      </p:nvGrpSpPr>
      <p:grpSpPr>
        <a:xfrm>
          <a:off x="0" y="0"/>
          <a:ext cx="0" cy="0"/>
          <a:chOff x="0" y="0"/>
          <a:chExt cx="0" cy="0"/>
        </a:xfrm>
      </p:grpSpPr>
      <p:sp>
        <p:nvSpPr>
          <p:cNvPr id="506" name="Google Shape;506;p15"/>
          <p:cNvSpPr/>
          <p:nvPr/>
        </p:nvSpPr>
        <p:spPr>
          <a:xfrm>
            <a:off x="1028700" y="1463560"/>
            <a:ext cx="9199849" cy="7359879"/>
          </a:xfrm>
          <a:custGeom>
            <a:rect b="b" l="l" r="r" t="t"/>
            <a:pathLst>
              <a:path extrusionOk="0" h="7359879" w="9199849">
                <a:moveTo>
                  <a:pt x="0" y="0"/>
                </a:moveTo>
                <a:lnTo>
                  <a:pt x="9199849" y="0"/>
                </a:lnTo>
                <a:lnTo>
                  <a:pt x="9199849" y="7359880"/>
                </a:lnTo>
                <a:lnTo>
                  <a:pt x="0" y="7359880"/>
                </a:lnTo>
                <a:lnTo>
                  <a:pt x="0" y="0"/>
                </a:lnTo>
                <a:close/>
              </a:path>
            </a:pathLst>
          </a:custGeom>
          <a:blipFill rotWithShape="1">
            <a:blip r:embed="rId3">
              <a:alphaModFix/>
            </a:blip>
            <a:stretch>
              <a:fillRect b="0" l="0" r="0" t="0"/>
            </a:stretch>
          </a:blipFill>
          <a:ln>
            <a:noFill/>
          </a:ln>
        </p:spPr>
      </p:sp>
      <p:sp>
        <p:nvSpPr>
          <p:cNvPr id="507" name="Google Shape;507;p15"/>
          <p:cNvSpPr/>
          <p:nvPr/>
        </p:nvSpPr>
        <p:spPr>
          <a:xfrm>
            <a:off x="10489043" y="1463560"/>
            <a:ext cx="6770257" cy="7359879"/>
          </a:xfrm>
          <a:custGeom>
            <a:rect b="b" l="l" r="r" t="t"/>
            <a:pathLst>
              <a:path extrusionOk="0" h="7359879" w="6770257">
                <a:moveTo>
                  <a:pt x="0" y="0"/>
                </a:moveTo>
                <a:lnTo>
                  <a:pt x="6770257" y="0"/>
                </a:lnTo>
                <a:lnTo>
                  <a:pt x="6770257" y="7359880"/>
                </a:lnTo>
                <a:lnTo>
                  <a:pt x="0" y="7359880"/>
                </a:lnTo>
                <a:lnTo>
                  <a:pt x="0" y="0"/>
                </a:lnTo>
                <a:close/>
              </a:path>
            </a:pathLst>
          </a:custGeom>
          <a:blipFill rotWithShape="1">
            <a:blip r:embed="rId4">
              <a:alphaModFix/>
            </a:blip>
            <a:stretch>
              <a:fillRect b="0" l="-25712" r="-67539" t="0"/>
            </a:stretch>
          </a:blipFill>
          <a:ln>
            <a:noFill/>
          </a:ln>
        </p:spPr>
      </p:sp>
      <p:sp>
        <p:nvSpPr>
          <p:cNvPr id="508" name="Google Shape;508;p15"/>
          <p:cNvSpPr txBox="1"/>
          <p:nvPr/>
        </p:nvSpPr>
        <p:spPr>
          <a:xfrm>
            <a:off x="2192259" y="949210"/>
            <a:ext cx="6872732" cy="5143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Statistical Analysis Experiments</a:t>
            </a:r>
            <a:endParaRPr/>
          </a:p>
        </p:txBody>
      </p:sp>
      <p:sp>
        <p:nvSpPr>
          <p:cNvPr id="509" name="Google Shape;509;p15"/>
          <p:cNvSpPr txBox="1"/>
          <p:nvPr/>
        </p:nvSpPr>
        <p:spPr>
          <a:xfrm>
            <a:off x="1028700" y="8987490"/>
            <a:ext cx="91998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300" u="none" cap="none" strike="noStrike">
                <a:solidFill>
                  <a:srgbClr val="FFFFFF"/>
                </a:solidFill>
                <a:latin typeface="Arial"/>
                <a:ea typeface="Arial"/>
                <a:cs typeface="Arial"/>
                <a:sym typeface="Arial"/>
              </a:rPr>
              <a:t>Statistical Analysis using ChatGPT4 and Code Interpreter of Project Proteus 10watt calibration</a:t>
            </a:r>
            <a:endParaRPr/>
          </a:p>
        </p:txBody>
      </p:sp>
      <p:sp>
        <p:nvSpPr>
          <p:cNvPr id="510" name="Google Shape;510;p15"/>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13</a:t>
            </a:r>
            <a:endParaRPr/>
          </a:p>
        </p:txBody>
      </p:sp>
      <p:sp>
        <p:nvSpPr>
          <p:cNvPr id="511" name="Google Shape;511;p15"/>
          <p:cNvSpPr/>
          <p:nvPr/>
        </p:nvSpPr>
        <p:spPr>
          <a:xfrm>
            <a:off x="15426039" y="544420"/>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5">
              <a:alphaModFix amt="65999"/>
            </a:blip>
            <a:stretch>
              <a:fillRect b="0" l="-34239" r="-38129" t="0"/>
            </a:stretch>
          </a:blipFill>
          <a:ln>
            <a:noFill/>
          </a:ln>
        </p:spPr>
      </p:sp>
      <p:grpSp>
        <p:nvGrpSpPr>
          <p:cNvPr id="512" name="Google Shape;512;p15"/>
          <p:cNvGrpSpPr/>
          <p:nvPr/>
        </p:nvGrpSpPr>
        <p:grpSpPr>
          <a:xfrm>
            <a:off x="16378869" y="585348"/>
            <a:ext cx="880431" cy="731799"/>
            <a:chOff x="0" y="0"/>
            <a:chExt cx="1173908" cy="975732"/>
          </a:xfrm>
        </p:grpSpPr>
        <p:sp>
          <p:nvSpPr>
            <p:cNvPr id="513" name="Google Shape;513;p15"/>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6">
                <a:alphaModFix amt="65999"/>
              </a:blip>
              <a:stretch>
                <a:fillRect b="0" l="0" r="0" t="0"/>
              </a:stretch>
            </a:blipFill>
            <a:ln>
              <a:noFill/>
            </a:ln>
          </p:spPr>
        </p:sp>
        <p:sp>
          <p:nvSpPr>
            <p:cNvPr id="514" name="Google Shape;514;p15"/>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707"/>
        </a:solidFill>
      </p:bgPr>
    </p:bg>
    <p:spTree>
      <p:nvGrpSpPr>
        <p:cNvPr id="522" name="Shape 522"/>
        <p:cNvGrpSpPr/>
        <p:nvPr/>
      </p:nvGrpSpPr>
      <p:grpSpPr>
        <a:xfrm>
          <a:off x="0" y="0"/>
          <a:ext cx="0" cy="0"/>
          <a:chOff x="0" y="0"/>
          <a:chExt cx="0" cy="0"/>
        </a:xfrm>
      </p:grpSpPr>
      <p:pic>
        <p:nvPicPr>
          <p:cNvPr id="523" name="Google Shape;523;p16"/>
          <p:cNvPicPr preferRelativeResize="0"/>
          <p:nvPr/>
        </p:nvPicPr>
        <p:blipFill rotWithShape="1">
          <a:blip r:embed="rId3">
            <a:alphaModFix amt="80000"/>
          </a:blip>
          <a:srcRect b="325" l="0" r="0" t="989"/>
          <a:stretch/>
        </p:blipFill>
        <p:spPr>
          <a:xfrm>
            <a:off x="0" y="0"/>
            <a:ext cx="18288000" cy="10287000"/>
          </a:xfrm>
          <a:prstGeom prst="rect">
            <a:avLst/>
          </a:prstGeom>
          <a:noFill/>
          <a:ln>
            <a:noFill/>
          </a:ln>
        </p:spPr>
      </p:pic>
      <p:sp>
        <p:nvSpPr>
          <p:cNvPr id="524" name="Google Shape;524;p16"/>
          <p:cNvSpPr/>
          <p:nvPr/>
        </p:nvSpPr>
        <p:spPr>
          <a:xfrm>
            <a:off x="5150252" y="2441721"/>
            <a:ext cx="7987496" cy="7987496"/>
          </a:xfrm>
          <a:custGeom>
            <a:rect b="b" l="l" r="r" t="t"/>
            <a:pathLst>
              <a:path extrusionOk="0" h="7987496" w="7987496">
                <a:moveTo>
                  <a:pt x="0" y="0"/>
                </a:moveTo>
                <a:lnTo>
                  <a:pt x="7987496" y="0"/>
                </a:lnTo>
                <a:lnTo>
                  <a:pt x="7987496" y="7987496"/>
                </a:lnTo>
                <a:lnTo>
                  <a:pt x="0" y="7987496"/>
                </a:lnTo>
                <a:lnTo>
                  <a:pt x="0" y="0"/>
                </a:lnTo>
                <a:close/>
              </a:path>
            </a:pathLst>
          </a:custGeom>
          <a:blipFill rotWithShape="1">
            <a:blip r:embed="rId4">
              <a:alphaModFix amt="65999"/>
            </a:blip>
            <a:stretch>
              <a:fillRect b="0" l="0" r="0" t="0"/>
            </a:stretch>
          </a:blipFill>
          <a:ln>
            <a:noFill/>
          </a:ln>
        </p:spPr>
      </p:sp>
      <p:sp>
        <p:nvSpPr>
          <p:cNvPr id="525" name="Google Shape;525;p16"/>
          <p:cNvSpPr txBox="1"/>
          <p:nvPr/>
        </p:nvSpPr>
        <p:spPr>
          <a:xfrm>
            <a:off x="5671227" y="971550"/>
            <a:ext cx="6945545" cy="5378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FFFFFF"/>
                </a:solidFill>
                <a:latin typeface="Arial"/>
                <a:ea typeface="Arial"/>
                <a:cs typeface="Arial"/>
                <a:sym typeface="Arial"/>
              </a:rPr>
              <a:t>Theoretical Model Data Collection</a:t>
            </a:r>
            <a:endParaRPr/>
          </a:p>
        </p:txBody>
      </p:sp>
      <p:sp>
        <p:nvSpPr>
          <p:cNvPr id="526" name="Google Shape;526;p16"/>
          <p:cNvSpPr txBox="1"/>
          <p:nvPr/>
        </p:nvSpPr>
        <p:spPr>
          <a:xfrm>
            <a:off x="1064900" y="1144270"/>
            <a:ext cx="5042400" cy="80454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Quantum Electrodynamics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Quantum Fusion Hypothesis</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Hydrino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Resonant Nuclear Reaction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Coherent Quantum Fluctuations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Neutron Transfer Reaction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Bose-Einstein Condensate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Plasma Oscillation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Quantum Mechanical Tunneling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Catalysis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Electroweak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Collective Effects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Excitation by Electron Capture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Excitation by Electron Transition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Quantum Field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Isomer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Lattice Energy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Magnetic Resonance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Reaction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Resonance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Spin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Structure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Transfer Reaction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Transmutation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Vibrational Energy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Transmutation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Vibrational Energy Theory</a:t>
            </a:r>
            <a:endParaRPr sz="1300"/>
          </a:p>
          <a:p>
            <a:pPr indent="0" lvl="0" marL="0" marR="0" rtl="0" algn="ctr">
              <a:lnSpc>
                <a:spcPct val="140025"/>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527" name="Google Shape;527;p16"/>
          <p:cNvSpPr txBox="1"/>
          <p:nvPr/>
        </p:nvSpPr>
        <p:spPr>
          <a:xfrm>
            <a:off x="11974126" y="1144270"/>
            <a:ext cx="5142900" cy="80454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Wave Function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Nuclear Weak Interaction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Nucleon Cluster Model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Nucleon Pairing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Nucleon Transfer Reaction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Nucleon Transmutation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Nucleon Vibrational Energy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Nucleon Wave Function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Nucleon Weak Interaction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Nucleus Cluster Model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Nucleus Pairing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Nucleus Transfer Reaction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Nucleus Transmutation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Nucleus Vibrational Energy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Nucleus Wave Function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Nucleus Weak Interaction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Particle Cluster Model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Particle Pairing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Particle Transfer Reaction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Particle Transmutation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Particle Vibrational Energy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Particle Wave Function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Particle Weak Interaction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Storm's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Takahashi's TSC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Hagelstein's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Widom-Larsen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Holmlid's Theory</a:t>
            </a:r>
            <a:endParaRPr sz="1300"/>
          </a:p>
          <a:p>
            <a:pPr indent="0" lvl="0" marL="0" marR="0" rtl="0" algn="ctr">
              <a:lnSpc>
                <a:spcPct val="140025"/>
              </a:lnSpc>
              <a:spcBef>
                <a:spcPts val="0"/>
              </a:spcBef>
              <a:spcAft>
                <a:spcPts val="0"/>
              </a:spcAft>
              <a:buNone/>
            </a:pPr>
            <a:r>
              <a:rPr b="0" i="0" lang="en-US" sz="1300" u="none" cap="none" strike="noStrike">
                <a:solidFill>
                  <a:srgbClr val="FFFFFF"/>
                </a:solidFill>
                <a:latin typeface="Arial"/>
                <a:ea typeface="Arial"/>
                <a:cs typeface="Arial"/>
                <a:sym typeface="Arial"/>
              </a:rPr>
              <a:t>etc.....</a:t>
            </a:r>
            <a:endParaRPr sz="1300"/>
          </a:p>
        </p:txBody>
      </p:sp>
      <p:sp>
        <p:nvSpPr>
          <p:cNvPr id="528" name="Google Shape;528;p16"/>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14</a:t>
            </a:r>
            <a:endParaRPr/>
          </a:p>
        </p:txBody>
      </p:sp>
      <p:sp>
        <p:nvSpPr>
          <p:cNvPr id="529" name="Google Shape;529;p16"/>
          <p:cNvSpPr txBox="1"/>
          <p:nvPr/>
        </p:nvSpPr>
        <p:spPr>
          <a:xfrm>
            <a:off x="0" y="9883776"/>
            <a:ext cx="9199849" cy="17462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000" u="none" cap="none" strike="noStrike">
                <a:solidFill>
                  <a:srgbClr val="FFFFFF"/>
                </a:solidFill>
                <a:latin typeface="Arial"/>
                <a:ea typeface="Arial"/>
                <a:cs typeface="Arial"/>
                <a:sym typeface="Arial"/>
              </a:rPr>
              <a:t>Image generated by Midjourney</a:t>
            </a:r>
            <a:endParaRPr/>
          </a:p>
        </p:txBody>
      </p:sp>
      <p:sp>
        <p:nvSpPr>
          <p:cNvPr id="530" name="Google Shape;530;p16"/>
          <p:cNvSpPr/>
          <p:nvPr/>
        </p:nvSpPr>
        <p:spPr>
          <a:xfrm>
            <a:off x="112069" y="9258300"/>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5">
              <a:alphaModFix amt="65999"/>
            </a:blip>
            <a:stretch>
              <a:fillRect b="0" l="-34239" r="-38129" t="0"/>
            </a:stretch>
          </a:blipFill>
          <a:ln>
            <a:noFill/>
          </a:ln>
        </p:spPr>
      </p:sp>
      <p:grpSp>
        <p:nvGrpSpPr>
          <p:cNvPr id="531" name="Google Shape;531;p16"/>
          <p:cNvGrpSpPr/>
          <p:nvPr/>
        </p:nvGrpSpPr>
        <p:grpSpPr>
          <a:xfrm>
            <a:off x="1064899" y="9299227"/>
            <a:ext cx="880431" cy="731799"/>
            <a:chOff x="0" y="0"/>
            <a:chExt cx="1173908" cy="975732"/>
          </a:xfrm>
        </p:grpSpPr>
        <p:sp>
          <p:nvSpPr>
            <p:cNvPr id="532" name="Google Shape;532;p16"/>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6">
                <a:alphaModFix amt="65999"/>
              </a:blip>
              <a:stretch>
                <a:fillRect b="0" l="0" r="0" t="0"/>
              </a:stretch>
            </a:blipFill>
            <a:ln>
              <a:noFill/>
            </a:ln>
          </p:spPr>
        </p:sp>
        <p:sp>
          <p:nvSpPr>
            <p:cNvPr id="533" name="Google Shape;533;p16"/>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541" name="Shape 541"/>
        <p:cNvGrpSpPr/>
        <p:nvPr/>
      </p:nvGrpSpPr>
      <p:grpSpPr>
        <a:xfrm>
          <a:off x="0" y="0"/>
          <a:ext cx="0" cy="0"/>
          <a:chOff x="0" y="0"/>
          <a:chExt cx="0" cy="0"/>
        </a:xfrm>
      </p:grpSpPr>
      <p:sp>
        <p:nvSpPr>
          <p:cNvPr id="542" name="Google Shape;542;p17"/>
          <p:cNvSpPr/>
          <p:nvPr/>
        </p:nvSpPr>
        <p:spPr>
          <a:xfrm>
            <a:off x="3164241" y="1109550"/>
            <a:ext cx="12262432" cy="7941429"/>
          </a:xfrm>
          <a:custGeom>
            <a:rect b="b" l="l" r="r" t="t"/>
            <a:pathLst>
              <a:path extrusionOk="0" h="7766679" w="11790800">
                <a:moveTo>
                  <a:pt x="0" y="0"/>
                </a:moveTo>
                <a:lnTo>
                  <a:pt x="11790800" y="0"/>
                </a:lnTo>
                <a:lnTo>
                  <a:pt x="11790800" y="7766679"/>
                </a:lnTo>
                <a:lnTo>
                  <a:pt x="0" y="7766679"/>
                </a:lnTo>
                <a:lnTo>
                  <a:pt x="0" y="0"/>
                </a:lnTo>
                <a:close/>
              </a:path>
            </a:pathLst>
          </a:custGeom>
          <a:blipFill rotWithShape="1">
            <a:blip r:embed="rId3">
              <a:alphaModFix/>
            </a:blip>
            <a:stretch>
              <a:fillRect b="-10751" l="0" r="-2573" t="-10751"/>
            </a:stretch>
          </a:blipFill>
          <a:ln>
            <a:noFill/>
          </a:ln>
        </p:spPr>
      </p:sp>
      <p:sp>
        <p:nvSpPr>
          <p:cNvPr id="543" name="Google Shape;543;p17"/>
          <p:cNvSpPr txBox="1"/>
          <p:nvPr/>
        </p:nvSpPr>
        <p:spPr>
          <a:xfrm>
            <a:off x="6415313" y="586357"/>
            <a:ext cx="5760300" cy="523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Theoretical Model Analysis</a:t>
            </a:r>
            <a:endParaRPr/>
          </a:p>
        </p:txBody>
      </p:sp>
      <p:sp>
        <p:nvSpPr>
          <p:cNvPr id="544" name="Google Shape;544;p17"/>
          <p:cNvSpPr txBox="1"/>
          <p:nvPr/>
        </p:nvSpPr>
        <p:spPr>
          <a:xfrm>
            <a:off x="1655119" y="2919100"/>
            <a:ext cx="7805400" cy="492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200" u="none" cap="none" strike="noStrike">
                <a:solidFill>
                  <a:srgbClr val="FCFFFF"/>
                </a:solidFill>
                <a:highlight>
                  <a:srgbClr val="FF9999"/>
                </a:highlight>
              </a:rPr>
              <a:t>Formation of New Elements or Isotopes</a:t>
            </a:r>
            <a:endParaRPr b="1" sz="3200">
              <a:highlight>
                <a:srgbClr val="FF9999"/>
              </a:highlight>
            </a:endParaRPr>
          </a:p>
        </p:txBody>
      </p:sp>
      <p:sp>
        <p:nvSpPr>
          <p:cNvPr id="545" name="Google Shape;545;p17"/>
          <p:cNvSpPr txBox="1"/>
          <p:nvPr/>
        </p:nvSpPr>
        <p:spPr>
          <a:xfrm>
            <a:off x="9834459" y="3768002"/>
            <a:ext cx="7014300" cy="492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200" u="none" cap="none" strike="noStrike">
                <a:solidFill>
                  <a:srgbClr val="FCFFFF"/>
                </a:solidFill>
                <a:highlight>
                  <a:srgbClr val="99CC99"/>
                </a:highlight>
              </a:rPr>
              <a:t>Complex </a:t>
            </a:r>
            <a:r>
              <a:rPr b="0" i="0" lang="en-US" sz="3200" u="none" cap="none" strike="noStrike">
                <a:solidFill>
                  <a:srgbClr val="FCFFFF"/>
                </a:solidFill>
                <a:highlight>
                  <a:srgbClr val="99CC99"/>
                </a:highlight>
                <a:latin typeface="Arial"/>
                <a:ea typeface="Arial"/>
                <a:cs typeface="Arial"/>
                <a:sym typeface="Arial"/>
              </a:rPr>
              <a:t>Interactions</a:t>
            </a:r>
            <a:endParaRPr sz="3200">
              <a:highlight>
                <a:srgbClr val="99CC99"/>
              </a:highlight>
            </a:endParaRPr>
          </a:p>
        </p:txBody>
      </p:sp>
      <p:sp>
        <p:nvSpPr>
          <p:cNvPr id="546" name="Google Shape;546;p17"/>
          <p:cNvSpPr txBox="1"/>
          <p:nvPr/>
        </p:nvSpPr>
        <p:spPr>
          <a:xfrm>
            <a:off x="5138998" y="8033657"/>
            <a:ext cx="7687500" cy="492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200" u="none" cap="none" strike="noStrike">
                <a:solidFill>
                  <a:srgbClr val="FCFFFF"/>
                </a:solidFill>
                <a:highlight>
                  <a:srgbClr val="9999FF"/>
                </a:highlight>
                <a:latin typeface="Arial"/>
                <a:ea typeface="Arial"/>
                <a:cs typeface="Arial"/>
                <a:sym typeface="Arial"/>
              </a:rPr>
              <a:t>Alternative Energy Release Mechanisms</a:t>
            </a:r>
            <a:endParaRPr sz="3200">
              <a:highlight>
                <a:srgbClr val="9999FF"/>
              </a:highlight>
            </a:endParaRPr>
          </a:p>
        </p:txBody>
      </p:sp>
      <p:sp>
        <p:nvSpPr>
          <p:cNvPr id="547" name="Google Shape;547;p17"/>
          <p:cNvSpPr txBox="1"/>
          <p:nvPr/>
        </p:nvSpPr>
        <p:spPr>
          <a:xfrm>
            <a:off x="5648786" y="9014330"/>
            <a:ext cx="70146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700" u="none" cap="none" strike="noStrike">
                <a:solidFill>
                  <a:srgbClr val="000000"/>
                </a:solidFill>
                <a:latin typeface="Arial"/>
                <a:ea typeface="Arial"/>
                <a:cs typeface="Arial"/>
                <a:sym typeface="Arial"/>
              </a:rPr>
              <a:t>Excess Heat Production</a:t>
            </a:r>
            <a:endParaRPr/>
          </a:p>
        </p:txBody>
      </p:sp>
      <p:sp>
        <p:nvSpPr>
          <p:cNvPr id="548" name="Google Shape;548;p17"/>
          <p:cNvSpPr txBox="1"/>
          <p:nvPr/>
        </p:nvSpPr>
        <p:spPr>
          <a:xfrm>
            <a:off x="918943" y="1109552"/>
            <a:ext cx="7014300" cy="400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600" u="none" cap="none" strike="noStrike">
                <a:solidFill>
                  <a:srgbClr val="000000"/>
                </a:solidFill>
                <a:highlight>
                  <a:schemeClr val="lt1"/>
                </a:highlight>
              </a:rPr>
              <a:t>Fusion at Low Temperatures</a:t>
            </a:r>
            <a:endParaRPr b="1">
              <a:highlight>
                <a:schemeClr val="lt1"/>
              </a:highlight>
            </a:endParaRPr>
          </a:p>
        </p:txBody>
      </p:sp>
      <p:sp>
        <p:nvSpPr>
          <p:cNvPr id="549" name="Google Shape;549;p17"/>
          <p:cNvSpPr txBox="1"/>
          <p:nvPr/>
        </p:nvSpPr>
        <p:spPr>
          <a:xfrm>
            <a:off x="10773032" y="1484125"/>
            <a:ext cx="70143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700" u="none" cap="none" strike="noStrike">
                <a:solidFill>
                  <a:srgbClr val="000000"/>
                </a:solidFill>
                <a:highlight>
                  <a:schemeClr val="lt1"/>
                </a:highlight>
              </a:rPr>
              <a:t>Involvement of Metal Lattice</a:t>
            </a:r>
            <a:endParaRPr b="1">
              <a:highlight>
                <a:schemeClr val="lt1"/>
              </a:highlight>
            </a:endParaRPr>
          </a:p>
        </p:txBody>
      </p:sp>
      <p:sp>
        <p:nvSpPr>
          <p:cNvPr id="550" name="Google Shape;550;p17"/>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15</a:t>
            </a:r>
            <a:endParaRPr/>
          </a:p>
        </p:txBody>
      </p:sp>
      <p:sp>
        <p:nvSpPr>
          <p:cNvPr id="551" name="Google Shape;551;p17"/>
          <p:cNvSpPr/>
          <p:nvPr/>
        </p:nvSpPr>
        <p:spPr>
          <a:xfrm>
            <a:off x="105613" y="9073579"/>
            <a:ext cx="990943" cy="944667"/>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4">
              <a:alphaModFix amt="65999"/>
            </a:blip>
            <a:stretch>
              <a:fillRect b="0" l="-34239" r="-38129" t="0"/>
            </a:stretch>
          </a:blipFill>
          <a:ln>
            <a:noFill/>
          </a:ln>
        </p:spPr>
      </p:sp>
      <p:grpSp>
        <p:nvGrpSpPr>
          <p:cNvPr id="552" name="Google Shape;552;p17"/>
          <p:cNvGrpSpPr/>
          <p:nvPr/>
        </p:nvGrpSpPr>
        <p:grpSpPr>
          <a:xfrm>
            <a:off x="1097224" y="9115393"/>
            <a:ext cx="916229" cy="739848"/>
            <a:chOff x="0" y="0"/>
            <a:chExt cx="1173900" cy="965607"/>
          </a:xfrm>
        </p:grpSpPr>
        <p:sp>
          <p:nvSpPr>
            <p:cNvPr id="553" name="Google Shape;553;p17"/>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5">
                <a:alphaModFix amt="65999"/>
              </a:blip>
              <a:stretch>
                <a:fillRect b="0" l="0" r="0" t="0"/>
              </a:stretch>
            </a:blipFill>
            <a:ln>
              <a:noFill/>
            </a:ln>
          </p:spPr>
        </p:sp>
        <p:sp>
          <p:nvSpPr>
            <p:cNvPr id="554" name="Google Shape;554;p17"/>
            <p:cNvSpPr txBox="1"/>
            <p:nvPr/>
          </p:nvSpPr>
          <p:spPr>
            <a:xfrm>
              <a:off x="0" y="780207"/>
              <a:ext cx="1173900" cy="185400"/>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
        <p:nvSpPr>
          <p:cNvPr id="555" name="Google Shape;555;p17"/>
          <p:cNvSpPr txBox="1"/>
          <p:nvPr/>
        </p:nvSpPr>
        <p:spPr>
          <a:xfrm>
            <a:off x="7263355" y="8952951"/>
            <a:ext cx="5033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highlight>
                  <a:schemeClr val="lt1"/>
                </a:highlight>
              </a:rPr>
              <a:t>Excess Heat Production</a:t>
            </a:r>
            <a:endParaRPr b="1" sz="2600">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563" name="Shape 563"/>
        <p:cNvGrpSpPr/>
        <p:nvPr/>
      </p:nvGrpSpPr>
      <p:grpSpPr>
        <a:xfrm>
          <a:off x="0" y="0"/>
          <a:ext cx="0" cy="0"/>
          <a:chOff x="0" y="0"/>
          <a:chExt cx="0" cy="0"/>
        </a:xfrm>
      </p:grpSpPr>
      <p:sp>
        <p:nvSpPr>
          <p:cNvPr id="564" name="Google Shape;564;p18"/>
          <p:cNvSpPr/>
          <p:nvPr/>
        </p:nvSpPr>
        <p:spPr>
          <a:xfrm>
            <a:off x="2048773" y="1276170"/>
            <a:ext cx="14190456" cy="7982132"/>
          </a:xfrm>
          <a:prstGeom prst="rect">
            <a:avLst/>
          </a:prstGeom>
          <a:noFill/>
          <a:ln>
            <a:noFill/>
          </a:ln>
        </p:spPr>
      </p:sp>
      <p:sp>
        <p:nvSpPr>
          <p:cNvPr id="565" name="Google Shape;565;p18"/>
          <p:cNvSpPr txBox="1"/>
          <p:nvPr/>
        </p:nvSpPr>
        <p:spPr>
          <a:xfrm>
            <a:off x="5707634" y="738325"/>
            <a:ext cx="6872732" cy="537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200" u="none" cap="none" strike="noStrike">
                <a:solidFill>
                  <a:srgbClr val="FFFFFF"/>
                </a:solidFill>
                <a:latin typeface="Arial"/>
                <a:ea typeface="Arial"/>
                <a:cs typeface="Arial"/>
                <a:sym typeface="Arial"/>
              </a:rPr>
              <a:t>Predictive Model Simulations</a:t>
            </a:r>
            <a:endParaRPr/>
          </a:p>
        </p:txBody>
      </p:sp>
      <p:sp>
        <p:nvSpPr>
          <p:cNvPr id="566" name="Google Shape;566;p18"/>
          <p:cNvSpPr txBox="1"/>
          <p:nvPr/>
        </p:nvSpPr>
        <p:spPr>
          <a:xfrm>
            <a:off x="6478191" y="9425262"/>
            <a:ext cx="5331619" cy="180680"/>
          </a:xfrm>
          <a:prstGeom prst="rect">
            <a:avLst/>
          </a:prstGeom>
          <a:noFill/>
          <a:ln>
            <a:noFill/>
          </a:ln>
        </p:spPr>
        <p:txBody>
          <a:bodyPr anchorCtr="0" anchor="t" bIns="0" lIns="0" spcFirstLastPara="1" rIns="0" wrap="square" tIns="0">
            <a:spAutoFit/>
          </a:bodyPr>
          <a:lstStyle/>
          <a:p>
            <a:pPr indent="0" lvl="0" marL="0" marR="0" rtl="0" algn="ctr">
              <a:lnSpc>
                <a:spcPct val="140052"/>
              </a:lnSpc>
              <a:spcBef>
                <a:spcPts val="0"/>
              </a:spcBef>
              <a:spcAft>
                <a:spcPts val="0"/>
              </a:spcAft>
              <a:buNone/>
            </a:pPr>
            <a:r>
              <a:rPr b="0" i="0" lang="en-US" sz="1136" u="none" cap="none" strike="noStrike">
                <a:solidFill>
                  <a:srgbClr val="FCFFFF"/>
                </a:solidFill>
                <a:latin typeface="Arial"/>
                <a:ea typeface="Arial"/>
                <a:cs typeface="Arial"/>
                <a:sym typeface="Arial"/>
              </a:rPr>
              <a:t>Basic LENR-ARA (Autonomous Research Assistant) Simulation Using Python</a:t>
            </a:r>
            <a:endParaRPr/>
          </a:p>
        </p:txBody>
      </p:sp>
      <p:sp>
        <p:nvSpPr>
          <p:cNvPr id="567" name="Google Shape;567;p18"/>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16</a:t>
            </a:r>
            <a:endParaRPr/>
          </a:p>
        </p:txBody>
      </p:sp>
      <p:sp>
        <p:nvSpPr>
          <p:cNvPr id="568" name="Google Shape;568;p18"/>
          <p:cNvSpPr/>
          <p:nvPr/>
        </p:nvSpPr>
        <p:spPr>
          <a:xfrm>
            <a:off x="112069" y="111942"/>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3">
              <a:alphaModFix amt="65999"/>
            </a:blip>
            <a:stretch>
              <a:fillRect b="0" l="-34239" r="-38129" t="0"/>
            </a:stretch>
          </a:blipFill>
          <a:ln>
            <a:noFill/>
          </a:ln>
        </p:spPr>
      </p:sp>
      <p:grpSp>
        <p:nvGrpSpPr>
          <p:cNvPr id="569" name="Google Shape;569;p18"/>
          <p:cNvGrpSpPr/>
          <p:nvPr/>
        </p:nvGrpSpPr>
        <p:grpSpPr>
          <a:xfrm>
            <a:off x="1064899" y="152870"/>
            <a:ext cx="880431" cy="731799"/>
            <a:chOff x="0" y="0"/>
            <a:chExt cx="1173908" cy="975732"/>
          </a:xfrm>
        </p:grpSpPr>
        <p:sp>
          <p:nvSpPr>
            <p:cNvPr id="570" name="Google Shape;570;p18"/>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4">
                <a:alphaModFix amt="65999"/>
              </a:blip>
              <a:stretch>
                <a:fillRect b="0" l="0" r="0" t="0"/>
              </a:stretch>
            </a:blipFill>
            <a:ln>
              <a:noFill/>
            </a:ln>
          </p:spPr>
        </p:sp>
        <p:sp>
          <p:nvSpPr>
            <p:cNvPr id="571" name="Google Shape;571;p18"/>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579" name="Shape 579"/>
        <p:cNvGrpSpPr/>
        <p:nvPr/>
      </p:nvGrpSpPr>
      <p:grpSpPr>
        <a:xfrm>
          <a:off x="0" y="0"/>
          <a:ext cx="0" cy="0"/>
          <a:chOff x="0" y="0"/>
          <a:chExt cx="0" cy="0"/>
        </a:xfrm>
      </p:grpSpPr>
      <p:sp>
        <p:nvSpPr>
          <p:cNvPr id="580" name="Google Shape;580;p19"/>
          <p:cNvSpPr/>
          <p:nvPr/>
        </p:nvSpPr>
        <p:spPr>
          <a:xfrm>
            <a:off x="1900579" y="575015"/>
            <a:ext cx="14486842" cy="9136970"/>
          </a:xfrm>
          <a:custGeom>
            <a:rect b="b" l="l" r="r" t="t"/>
            <a:pathLst>
              <a:path extrusionOk="0" h="9136970" w="14486842">
                <a:moveTo>
                  <a:pt x="0" y="0"/>
                </a:moveTo>
                <a:lnTo>
                  <a:pt x="14486842" y="0"/>
                </a:lnTo>
                <a:lnTo>
                  <a:pt x="14486842" y="9136970"/>
                </a:lnTo>
                <a:lnTo>
                  <a:pt x="0" y="9136970"/>
                </a:lnTo>
                <a:lnTo>
                  <a:pt x="0" y="0"/>
                </a:lnTo>
                <a:close/>
              </a:path>
            </a:pathLst>
          </a:custGeom>
          <a:blipFill rotWithShape="1">
            <a:blip r:embed="rId3">
              <a:alphaModFix/>
            </a:blip>
            <a:stretch>
              <a:fillRect b="-7582" l="-1211" r="-3081" t="-8168"/>
            </a:stretch>
          </a:blipFill>
          <a:ln>
            <a:noFill/>
          </a:ln>
        </p:spPr>
      </p:sp>
      <p:sp>
        <p:nvSpPr>
          <p:cNvPr id="581" name="Google Shape;581;p19"/>
          <p:cNvSpPr txBox="1"/>
          <p:nvPr/>
        </p:nvSpPr>
        <p:spPr>
          <a:xfrm>
            <a:off x="1028700" y="971550"/>
            <a:ext cx="7182574" cy="109982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FFFFFF"/>
                </a:solidFill>
                <a:latin typeface="Arial"/>
                <a:ea typeface="Arial"/>
                <a:cs typeface="Arial"/>
                <a:sym typeface="Arial"/>
              </a:rPr>
              <a:t>Limitations of Machine Learning in LENR and LANR</a:t>
            </a:r>
            <a:endParaRPr/>
          </a:p>
        </p:txBody>
      </p:sp>
      <p:sp>
        <p:nvSpPr>
          <p:cNvPr id="582" name="Google Shape;582;p19"/>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17</a:t>
            </a:r>
            <a:endParaRPr/>
          </a:p>
        </p:txBody>
      </p:sp>
      <p:sp>
        <p:nvSpPr>
          <p:cNvPr id="583" name="Google Shape;583;p19"/>
          <p:cNvSpPr/>
          <p:nvPr/>
        </p:nvSpPr>
        <p:spPr>
          <a:xfrm>
            <a:off x="112069" y="9184050"/>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4">
              <a:alphaModFix amt="65999"/>
            </a:blip>
            <a:stretch>
              <a:fillRect b="0" l="-34239" r="-38129" t="0"/>
            </a:stretch>
          </a:blipFill>
          <a:ln>
            <a:noFill/>
          </a:ln>
        </p:spPr>
      </p:sp>
      <p:grpSp>
        <p:nvGrpSpPr>
          <p:cNvPr id="584" name="Google Shape;584;p19"/>
          <p:cNvGrpSpPr/>
          <p:nvPr/>
        </p:nvGrpSpPr>
        <p:grpSpPr>
          <a:xfrm>
            <a:off x="1064899" y="9224977"/>
            <a:ext cx="880431" cy="731799"/>
            <a:chOff x="0" y="0"/>
            <a:chExt cx="1173908" cy="975732"/>
          </a:xfrm>
        </p:grpSpPr>
        <p:sp>
          <p:nvSpPr>
            <p:cNvPr id="585" name="Google Shape;585;p19"/>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5">
                <a:alphaModFix amt="65999"/>
              </a:blip>
              <a:stretch>
                <a:fillRect b="0" l="0" r="0" t="0"/>
              </a:stretch>
            </a:blipFill>
            <a:ln>
              <a:noFill/>
            </a:ln>
          </p:spPr>
        </p:sp>
        <p:sp>
          <p:nvSpPr>
            <p:cNvPr id="586" name="Google Shape;586;p19"/>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104" name="Shape 104"/>
        <p:cNvGrpSpPr/>
        <p:nvPr/>
      </p:nvGrpSpPr>
      <p:grpSpPr>
        <a:xfrm>
          <a:off x="0" y="0"/>
          <a:ext cx="0" cy="0"/>
          <a:chOff x="0" y="0"/>
          <a:chExt cx="0" cy="0"/>
        </a:xfrm>
      </p:grpSpPr>
      <p:sp>
        <p:nvSpPr>
          <p:cNvPr id="105" name="Google Shape;105;p2"/>
          <p:cNvSpPr/>
          <p:nvPr/>
        </p:nvSpPr>
        <p:spPr>
          <a:xfrm rot="10800000">
            <a:off x="12501562" y="-11780"/>
            <a:ext cx="5786438" cy="10287000"/>
          </a:xfrm>
          <a:custGeom>
            <a:rect b="b" l="l" r="r" t="t"/>
            <a:pathLst>
              <a:path extrusionOk="0" h="10287000" w="5786438">
                <a:moveTo>
                  <a:pt x="0" y="0"/>
                </a:moveTo>
                <a:lnTo>
                  <a:pt x="5786438" y="0"/>
                </a:lnTo>
                <a:lnTo>
                  <a:pt x="5786438" y="10287000"/>
                </a:lnTo>
                <a:lnTo>
                  <a:pt x="0" y="10287000"/>
                </a:lnTo>
                <a:lnTo>
                  <a:pt x="0" y="0"/>
                </a:lnTo>
                <a:close/>
              </a:path>
            </a:pathLst>
          </a:custGeom>
          <a:blipFill rotWithShape="1">
            <a:blip r:embed="rId3">
              <a:alphaModFix amt="90000"/>
            </a:blip>
            <a:stretch>
              <a:fillRect b="0" l="0" r="0" t="0"/>
            </a:stretch>
          </a:blipFill>
          <a:ln>
            <a:noFill/>
          </a:ln>
        </p:spPr>
      </p:sp>
      <p:sp>
        <p:nvSpPr>
          <p:cNvPr id="106" name="Google Shape;106;p2"/>
          <p:cNvSpPr txBox="1"/>
          <p:nvPr/>
        </p:nvSpPr>
        <p:spPr>
          <a:xfrm>
            <a:off x="1027800" y="1083150"/>
            <a:ext cx="16232400" cy="8813100"/>
          </a:xfrm>
          <a:prstGeom prst="rect">
            <a:avLst/>
          </a:prstGeom>
          <a:noFill/>
          <a:ln>
            <a:noFill/>
          </a:ln>
        </p:spPr>
        <p:txBody>
          <a:bodyPr anchorCtr="0" anchor="t" bIns="0" lIns="0" spcFirstLastPara="1" rIns="0" wrap="square" tIns="0">
            <a:spAutoFit/>
          </a:bodyPr>
          <a:lstStyle/>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Introduction</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Why Investigate LENR, LANR, LCF, ENC, etc?</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Challenges in Investigating LENR and LANR</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How Machine Learning can help solve these challenges?</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Machine Learning Techniques</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Examples of Machine Learning Techniques</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Autonomous Research Assistant (ARA) with LLMs (Large Language Models)</a:t>
            </a:r>
            <a:endParaRPr sz="1800"/>
          </a:p>
          <a:p>
            <a:pPr indent="-342900" lvl="0" marL="457200" marR="0" rtl="0" algn="just">
              <a:lnSpc>
                <a:spcPct val="140039"/>
              </a:lnSpc>
              <a:spcBef>
                <a:spcPts val="0"/>
              </a:spcBef>
              <a:spcAft>
                <a:spcPts val="0"/>
              </a:spcAft>
              <a:buClr>
                <a:srgbClr val="FFFFFF"/>
              </a:buClr>
              <a:buSzPts val="1800"/>
              <a:buAutoNum type="arabicPeriod"/>
            </a:pPr>
            <a:r>
              <a:rPr b="0" i="0" lang="en-US" sz="1800" u="none" cap="none" strike="noStrike">
                <a:solidFill>
                  <a:srgbClr val="FFFFFF"/>
                </a:solidFill>
                <a:latin typeface="Arial"/>
                <a:ea typeface="Arial"/>
                <a:cs typeface="Arial"/>
                <a:sym typeface="Arial"/>
              </a:rPr>
              <a:t>Data</a:t>
            </a:r>
            <a:r>
              <a:rPr lang="en-US" sz="1800">
                <a:solidFill>
                  <a:srgbClr val="FFFFFF"/>
                </a:solidFill>
              </a:rPr>
              <a:t>s</a:t>
            </a:r>
            <a:r>
              <a:rPr b="0" i="0" lang="en-US" sz="1800" u="none" cap="none" strike="noStrike">
                <a:solidFill>
                  <a:srgbClr val="FFFFFF"/>
                </a:solidFill>
                <a:latin typeface="Arial"/>
                <a:ea typeface="Arial"/>
                <a:cs typeface="Arial"/>
                <a:sym typeface="Arial"/>
              </a:rPr>
              <a:t>ets for Machine Learning</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Data Preprocessing</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Feature Selection</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Methodology of Machine Learning in LENR/LANR and the Preliminary Results</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Historical Statistical Analysis of LENR using Machine Learning</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Statistical Analysis Experiments</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Theoretical Model Data Collection</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Theoretical Model Analysis</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Predictive Model Simulations</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Limitations of Machine Learning in LENR and LANR</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Collaboration of Open Science and Technology</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Open Source vs Closed Source for Technological Adoption Rates</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Future Directions for Research</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Conclusion</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Contact Information and Citation Reference Links</a:t>
            </a:r>
            <a:endParaRPr sz="1800"/>
          </a:p>
          <a:p>
            <a:pPr indent="-342900" lvl="0" marL="457200" marR="0" rtl="0" algn="just">
              <a:lnSpc>
                <a:spcPct val="140039"/>
              </a:lnSpc>
              <a:spcBef>
                <a:spcPts val="0"/>
              </a:spcBef>
              <a:spcAft>
                <a:spcPts val="0"/>
              </a:spcAft>
              <a:buClr>
                <a:srgbClr val="FFFFFF"/>
              </a:buClr>
              <a:buSzPts val="1800"/>
              <a:buFont typeface="Arial"/>
              <a:buAutoNum type="arabicPeriod"/>
            </a:pPr>
            <a:r>
              <a:rPr b="0" i="0" lang="en-US" sz="1800" u="none" cap="none" strike="noStrike">
                <a:solidFill>
                  <a:srgbClr val="FFFFFF"/>
                </a:solidFill>
                <a:latin typeface="Arial"/>
                <a:ea typeface="Arial"/>
                <a:cs typeface="Arial"/>
                <a:sym typeface="Arial"/>
              </a:rPr>
              <a:t>Acknowledgments</a:t>
            </a:r>
            <a:endParaRPr sz="1800"/>
          </a:p>
        </p:txBody>
      </p:sp>
      <p:sp>
        <p:nvSpPr>
          <p:cNvPr id="107" name="Google Shape;107;p2"/>
          <p:cNvSpPr txBox="1"/>
          <p:nvPr/>
        </p:nvSpPr>
        <p:spPr>
          <a:xfrm>
            <a:off x="1181479" y="448310"/>
            <a:ext cx="1945838"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Contents</a:t>
            </a:r>
            <a:endParaRPr/>
          </a:p>
        </p:txBody>
      </p:sp>
      <p:sp>
        <p:nvSpPr>
          <p:cNvPr id="108" name="Google Shape;108;p2"/>
          <p:cNvSpPr/>
          <p:nvPr/>
        </p:nvSpPr>
        <p:spPr>
          <a:xfrm>
            <a:off x="15450129" y="8667125"/>
            <a:ext cx="1267645" cy="1229130"/>
          </a:xfrm>
          <a:custGeom>
            <a:rect b="b" l="l" r="r" t="t"/>
            <a:pathLst>
              <a:path extrusionOk="0" h="1229130" w="1267645">
                <a:moveTo>
                  <a:pt x="0" y="0"/>
                </a:moveTo>
                <a:lnTo>
                  <a:pt x="1267645" y="0"/>
                </a:lnTo>
                <a:lnTo>
                  <a:pt x="1267645" y="1229130"/>
                </a:lnTo>
                <a:lnTo>
                  <a:pt x="0" y="1229130"/>
                </a:lnTo>
                <a:lnTo>
                  <a:pt x="0" y="0"/>
                </a:lnTo>
                <a:close/>
              </a:path>
            </a:pathLst>
          </a:custGeom>
          <a:blipFill rotWithShape="1">
            <a:blip r:embed="rId4">
              <a:alphaModFix/>
            </a:blip>
            <a:stretch>
              <a:fillRect b="0" l="-34239" r="-38129" t="0"/>
            </a:stretch>
          </a:blipFill>
          <a:ln>
            <a:noFill/>
          </a:ln>
        </p:spPr>
      </p:sp>
      <p:grpSp>
        <p:nvGrpSpPr>
          <p:cNvPr id="109" name="Google Shape;109;p2"/>
          <p:cNvGrpSpPr/>
          <p:nvPr/>
        </p:nvGrpSpPr>
        <p:grpSpPr>
          <a:xfrm>
            <a:off x="16717774" y="8721575"/>
            <a:ext cx="1171350" cy="962707"/>
            <a:chOff x="0" y="0"/>
            <a:chExt cx="1561800" cy="1283609"/>
          </a:xfrm>
        </p:grpSpPr>
        <p:sp>
          <p:nvSpPr>
            <p:cNvPr id="110" name="Google Shape;110;p2"/>
            <p:cNvSpPr/>
            <p:nvPr/>
          </p:nvSpPr>
          <p:spPr>
            <a:xfrm>
              <a:off x="193691" y="0"/>
              <a:ext cx="1174386" cy="1174386"/>
            </a:xfrm>
            <a:custGeom>
              <a:rect b="b" l="l" r="r" t="t"/>
              <a:pathLst>
                <a:path extrusionOk="0" h="1174386" w="1174386">
                  <a:moveTo>
                    <a:pt x="0" y="0"/>
                  </a:moveTo>
                  <a:lnTo>
                    <a:pt x="1174386" y="0"/>
                  </a:lnTo>
                  <a:lnTo>
                    <a:pt x="1174386" y="1174386"/>
                  </a:lnTo>
                  <a:lnTo>
                    <a:pt x="0" y="1174386"/>
                  </a:lnTo>
                  <a:lnTo>
                    <a:pt x="0" y="0"/>
                  </a:lnTo>
                  <a:close/>
                </a:path>
              </a:pathLst>
            </a:custGeom>
            <a:blipFill rotWithShape="1">
              <a:blip r:embed="rId5">
                <a:alphaModFix/>
              </a:blip>
              <a:stretch>
                <a:fillRect b="0" l="0" r="0" t="0"/>
              </a:stretch>
            </a:blipFill>
            <a:ln>
              <a:noFill/>
            </a:ln>
          </p:spPr>
        </p:sp>
        <p:sp>
          <p:nvSpPr>
            <p:cNvPr id="111" name="Google Shape;111;p2"/>
            <p:cNvSpPr txBox="1"/>
            <p:nvPr/>
          </p:nvSpPr>
          <p:spPr>
            <a:xfrm>
              <a:off x="0" y="1031609"/>
              <a:ext cx="1561800" cy="252000"/>
            </a:xfrm>
            <a:prstGeom prst="rect">
              <a:avLst/>
            </a:prstGeom>
            <a:noFill/>
            <a:ln>
              <a:noFill/>
            </a:ln>
          </p:spPr>
          <p:txBody>
            <a:bodyPr anchorCtr="0" anchor="t" bIns="0" lIns="0" spcFirstLastPara="1" rIns="0" wrap="square" tIns="0">
              <a:spAutoFit/>
            </a:bodyPr>
            <a:lstStyle/>
            <a:p>
              <a:pPr indent="0" lvl="0" marL="0" marR="0" rtl="0" algn="ctr">
                <a:lnSpc>
                  <a:spcPct val="139983"/>
                </a:lnSpc>
                <a:spcBef>
                  <a:spcPts val="0"/>
                </a:spcBef>
                <a:spcAft>
                  <a:spcPts val="0"/>
                </a:spcAft>
                <a:buNone/>
              </a:pPr>
              <a:r>
                <a:rPr b="0" i="0" lang="en-US" sz="1228"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594" name="Shape 594"/>
        <p:cNvGrpSpPr/>
        <p:nvPr/>
      </p:nvGrpSpPr>
      <p:grpSpPr>
        <a:xfrm>
          <a:off x="0" y="0"/>
          <a:ext cx="0" cy="0"/>
          <a:chOff x="0" y="0"/>
          <a:chExt cx="0" cy="0"/>
        </a:xfrm>
      </p:grpSpPr>
      <p:sp>
        <p:nvSpPr>
          <p:cNvPr id="595" name="Google Shape;595;p20"/>
          <p:cNvSpPr/>
          <p:nvPr/>
        </p:nvSpPr>
        <p:spPr>
          <a:xfrm>
            <a:off x="3332465" y="936598"/>
            <a:ext cx="11623071" cy="8413805"/>
          </a:xfrm>
          <a:custGeom>
            <a:rect b="b" l="l" r="r" t="t"/>
            <a:pathLst>
              <a:path extrusionOk="0" h="8413805" w="11623071">
                <a:moveTo>
                  <a:pt x="0" y="0"/>
                </a:moveTo>
                <a:lnTo>
                  <a:pt x="11623070" y="0"/>
                </a:lnTo>
                <a:lnTo>
                  <a:pt x="11623070" y="8413804"/>
                </a:lnTo>
                <a:lnTo>
                  <a:pt x="0" y="8413804"/>
                </a:lnTo>
                <a:lnTo>
                  <a:pt x="0" y="0"/>
                </a:lnTo>
                <a:close/>
              </a:path>
            </a:pathLst>
          </a:custGeom>
          <a:blipFill rotWithShape="1">
            <a:blip r:embed="rId3">
              <a:alphaModFix/>
            </a:blip>
            <a:stretch>
              <a:fillRect b="0" l="0" r="0" t="0"/>
            </a:stretch>
          </a:blipFill>
          <a:ln>
            <a:noFill/>
          </a:ln>
        </p:spPr>
      </p:sp>
      <p:sp>
        <p:nvSpPr>
          <p:cNvPr id="596" name="Google Shape;596;p20"/>
          <p:cNvSpPr txBox="1"/>
          <p:nvPr/>
        </p:nvSpPr>
        <p:spPr>
          <a:xfrm>
            <a:off x="3954661" y="260957"/>
            <a:ext cx="10378678"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Collaboration with Open Science and Technology</a:t>
            </a:r>
            <a:endParaRPr/>
          </a:p>
        </p:txBody>
      </p:sp>
      <p:sp>
        <p:nvSpPr>
          <p:cNvPr id="597" name="Google Shape;597;p20"/>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18</a:t>
            </a:r>
            <a:endParaRPr/>
          </a:p>
        </p:txBody>
      </p:sp>
      <p:sp>
        <p:nvSpPr>
          <p:cNvPr id="598" name="Google Shape;598;p20"/>
          <p:cNvSpPr txBox="1"/>
          <p:nvPr/>
        </p:nvSpPr>
        <p:spPr>
          <a:xfrm>
            <a:off x="5822477" y="9417077"/>
            <a:ext cx="6643046" cy="2971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Arial"/>
                <a:ea typeface="Arial"/>
                <a:cs typeface="Arial"/>
                <a:sym typeface="Arial"/>
              </a:rPr>
              <a:t>ChatGPT4 Model analysis of Open vs Closed Source</a:t>
            </a:r>
            <a:endParaRPr/>
          </a:p>
        </p:txBody>
      </p:sp>
      <p:sp>
        <p:nvSpPr>
          <p:cNvPr id="599" name="Google Shape;599;p20"/>
          <p:cNvSpPr/>
          <p:nvPr/>
        </p:nvSpPr>
        <p:spPr>
          <a:xfrm>
            <a:off x="1028700" y="936598"/>
            <a:ext cx="952830" cy="923880"/>
          </a:xfrm>
          <a:custGeom>
            <a:rect b="b" l="l" r="r" t="t"/>
            <a:pathLst>
              <a:path extrusionOk="0" h="923880" w="952830">
                <a:moveTo>
                  <a:pt x="0" y="0"/>
                </a:moveTo>
                <a:lnTo>
                  <a:pt x="952830" y="0"/>
                </a:lnTo>
                <a:lnTo>
                  <a:pt x="952830" y="923879"/>
                </a:lnTo>
                <a:lnTo>
                  <a:pt x="0" y="923879"/>
                </a:lnTo>
                <a:lnTo>
                  <a:pt x="0" y="0"/>
                </a:lnTo>
                <a:close/>
              </a:path>
            </a:pathLst>
          </a:custGeom>
          <a:blipFill rotWithShape="1">
            <a:blip r:embed="rId4">
              <a:alphaModFix amt="65999"/>
            </a:blip>
            <a:stretch>
              <a:fillRect b="0" l="-34239" r="-38129" t="0"/>
            </a:stretch>
          </a:blipFill>
          <a:ln>
            <a:noFill/>
          </a:ln>
        </p:spPr>
      </p:sp>
      <p:grpSp>
        <p:nvGrpSpPr>
          <p:cNvPr id="600" name="Google Shape;600;p20"/>
          <p:cNvGrpSpPr/>
          <p:nvPr/>
        </p:nvGrpSpPr>
        <p:grpSpPr>
          <a:xfrm>
            <a:off x="1981530" y="977525"/>
            <a:ext cx="880431" cy="731799"/>
            <a:chOff x="0" y="0"/>
            <a:chExt cx="1173908" cy="975732"/>
          </a:xfrm>
        </p:grpSpPr>
        <p:sp>
          <p:nvSpPr>
            <p:cNvPr id="601" name="Google Shape;601;p20"/>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5">
                <a:alphaModFix amt="65999"/>
              </a:blip>
              <a:stretch>
                <a:fillRect b="0" l="0" r="0" t="0"/>
              </a:stretch>
            </a:blipFill>
            <a:ln>
              <a:noFill/>
            </a:ln>
          </p:spPr>
        </p:sp>
        <p:sp>
          <p:nvSpPr>
            <p:cNvPr id="602" name="Google Shape;602;p20"/>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610" name="Shape 610"/>
        <p:cNvGrpSpPr/>
        <p:nvPr/>
      </p:nvGrpSpPr>
      <p:grpSpPr>
        <a:xfrm>
          <a:off x="0" y="0"/>
          <a:ext cx="0" cy="0"/>
          <a:chOff x="0" y="0"/>
          <a:chExt cx="0" cy="0"/>
        </a:xfrm>
      </p:grpSpPr>
      <p:sp>
        <p:nvSpPr>
          <p:cNvPr id="611" name="Google Shape;611;p21"/>
          <p:cNvSpPr/>
          <p:nvPr/>
        </p:nvSpPr>
        <p:spPr>
          <a:xfrm>
            <a:off x="9755342" y="4612314"/>
            <a:ext cx="7743311" cy="4645986"/>
          </a:xfrm>
          <a:custGeom>
            <a:rect b="b" l="l" r="r" t="t"/>
            <a:pathLst>
              <a:path extrusionOk="0" h="4645986" w="7743311">
                <a:moveTo>
                  <a:pt x="0" y="0"/>
                </a:moveTo>
                <a:lnTo>
                  <a:pt x="7743311" y="0"/>
                </a:lnTo>
                <a:lnTo>
                  <a:pt x="7743311" y="4645986"/>
                </a:lnTo>
                <a:lnTo>
                  <a:pt x="0" y="4645986"/>
                </a:lnTo>
                <a:lnTo>
                  <a:pt x="0" y="0"/>
                </a:lnTo>
                <a:close/>
              </a:path>
            </a:pathLst>
          </a:custGeom>
          <a:blipFill rotWithShape="1">
            <a:blip r:embed="rId3">
              <a:alphaModFix/>
            </a:blip>
            <a:stretch>
              <a:fillRect b="0" l="0" r="0" t="0"/>
            </a:stretch>
          </a:blipFill>
          <a:ln>
            <a:noFill/>
          </a:ln>
        </p:spPr>
      </p:sp>
      <p:sp>
        <p:nvSpPr>
          <p:cNvPr id="612" name="Google Shape;612;p21"/>
          <p:cNvSpPr/>
          <p:nvPr/>
        </p:nvSpPr>
        <p:spPr>
          <a:xfrm>
            <a:off x="9755342" y="993377"/>
            <a:ext cx="4373179" cy="3734825"/>
          </a:xfrm>
          <a:custGeom>
            <a:rect b="b" l="l" r="r" t="t"/>
            <a:pathLst>
              <a:path extrusionOk="0" h="3734825" w="4373179">
                <a:moveTo>
                  <a:pt x="0" y="0"/>
                </a:moveTo>
                <a:lnTo>
                  <a:pt x="4373179" y="0"/>
                </a:lnTo>
                <a:lnTo>
                  <a:pt x="4373179" y="3734824"/>
                </a:lnTo>
                <a:lnTo>
                  <a:pt x="0" y="3734824"/>
                </a:lnTo>
                <a:lnTo>
                  <a:pt x="0" y="0"/>
                </a:lnTo>
                <a:close/>
              </a:path>
            </a:pathLst>
          </a:custGeom>
          <a:blipFill rotWithShape="1">
            <a:blip r:embed="rId4">
              <a:alphaModFix/>
            </a:blip>
            <a:stretch>
              <a:fillRect b="-9637" l="0" r="0" t="-7450"/>
            </a:stretch>
          </a:blipFill>
          <a:ln>
            <a:noFill/>
          </a:ln>
        </p:spPr>
      </p:sp>
      <p:pic>
        <p:nvPicPr>
          <p:cNvPr id="613" name="Google Shape;613;p21"/>
          <p:cNvPicPr preferRelativeResize="0"/>
          <p:nvPr/>
        </p:nvPicPr>
        <p:blipFill rotWithShape="1">
          <a:blip r:embed="rId5">
            <a:alphaModFix/>
          </a:blip>
          <a:srcRect b="0" l="0" r="0" t="0"/>
          <a:stretch/>
        </p:blipFill>
        <p:spPr>
          <a:xfrm>
            <a:off x="1019252" y="2860789"/>
            <a:ext cx="8124748" cy="6508124"/>
          </a:xfrm>
          <a:prstGeom prst="rect">
            <a:avLst/>
          </a:prstGeom>
          <a:noFill/>
          <a:ln>
            <a:noFill/>
          </a:ln>
        </p:spPr>
      </p:pic>
      <p:sp>
        <p:nvSpPr>
          <p:cNvPr id="614" name="Google Shape;614;p21"/>
          <p:cNvSpPr txBox="1"/>
          <p:nvPr/>
        </p:nvSpPr>
        <p:spPr>
          <a:xfrm>
            <a:off x="1802316" y="971550"/>
            <a:ext cx="6568068" cy="97663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FFFFF"/>
                </a:solidFill>
                <a:latin typeface="Arial"/>
                <a:ea typeface="Arial"/>
                <a:cs typeface="Arial"/>
                <a:sym typeface="Arial"/>
              </a:rPr>
              <a:t>Open Source vs Closed Source for Technological Adoption Rates</a:t>
            </a:r>
            <a:endParaRPr/>
          </a:p>
        </p:txBody>
      </p:sp>
      <p:sp>
        <p:nvSpPr>
          <p:cNvPr id="615" name="Google Shape;615;p21"/>
          <p:cNvSpPr txBox="1"/>
          <p:nvPr/>
        </p:nvSpPr>
        <p:spPr>
          <a:xfrm>
            <a:off x="11393970" y="9372600"/>
            <a:ext cx="4466054" cy="37210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100" u="none" cap="none" strike="noStrike">
                <a:solidFill>
                  <a:srgbClr val="FFFFFF"/>
                </a:solidFill>
                <a:latin typeface="Arial"/>
                <a:ea typeface="Arial"/>
                <a:cs typeface="Arial"/>
                <a:sym typeface="Arial"/>
              </a:rPr>
              <a:t>Data gathered by autonomous search of Wikipedia, Serper, and Arxiv using ARA and ChatGPT-3.5-Turbo</a:t>
            </a:r>
            <a:endParaRPr/>
          </a:p>
        </p:txBody>
      </p:sp>
      <p:sp>
        <p:nvSpPr>
          <p:cNvPr id="616" name="Google Shape;616;p21"/>
          <p:cNvSpPr txBox="1"/>
          <p:nvPr/>
        </p:nvSpPr>
        <p:spPr>
          <a:xfrm>
            <a:off x="3215420" y="9467188"/>
            <a:ext cx="3741859" cy="182933"/>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1108" u="none" cap="none" strike="noStrike">
                <a:solidFill>
                  <a:srgbClr val="FFFFFF"/>
                </a:solidFill>
                <a:latin typeface="Arial"/>
                <a:ea typeface="Arial"/>
                <a:cs typeface="Arial"/>
                <a:sym typeface="Arial"/>
              </a:rPr>
              <a:t>Image Source: github.com/Hannibal046/Awesome-LLM</a:t>
            </a:r>
            <a:endParaRPr/>
          </a:p>
        </p:txBody>
      </p:sp>
      <p:sp>
        <p:nvSpPr>
          <p:cNvPr id="617" name="Google Shape;617;p21"/>
          <p:cNvSpPr txBox="1"/>
          <p:nvPr/>
        </p:nvSpPr>
        <p:spPr>
          <a:xfrm>
            <a:off x="9905452" y="4843778"/>
            <a:ext cx="7443000" cy="2790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i="0" lang="en-US" sz="1812" u="none" cap="none" strike="noStrike">
                <a:solidFill>
                  <a:srgbClr val="0F1219"/>
                </a:solidFill>
                <a:highlight>
                  <a:schemeClr val="lt1"/>
                </a:highlight>
              </a:rPr>
              <a:t>Trend of Open and Closed Source Software use since 2000</a:t>
            </a:r>
            <a:endParaRPr b="1">
              <a:highlight>
                <a:schemeClr val="lt1"/>
              </a:highlight>
            </a:endParaRPr>
          </a:p>
        </p:txBody>
      </p:sp>
      <p:sp>
        <p:nvSpPr>
          <p:cNvPr id="618" name="Google Shape;618;p21"/>
          <p:cNvSpPr txBox="1"/>
          <p:nvPr/>
        </p:nvSpPr>
        <p:spPr>
          <a:xfrm>
            <a:off x="499238" y="2527392"/>
            <a:ext cx="9174223" cy="333397"/>
          </a:xfrm>
          <a:prstGeom prst="rect">
            <a:avLst/>
          </a:prstGeom>
          <a:noFill/>
          <a:ln>
            <a:noFill/>
          </a:ln>
        </p:spPr>
        <p:txBody>
          <a:bodyPr anchorCtr="0" anchor="t" bIns="0" lIns="0" spcFirstLastPara="1" rIns="0" wrap="square" tIns="0">
            <a:spAutoFit/>
          </a:bodyPr>
          <a:lstStyle/>
          <a:p>
            <a:pPr indent="0" lvl="0" marL="0" marR="0" rtl="0" algn="ctr">
              <a:lnSpc>
                <a:spcPct val="139979"/>
              </a:lnSpc>
              <a:spcBef>
                <a:spcPts val="0"/>
              </a:spcBef>
              <a:spcAft>
                <a:spcPts val="0"/>
              </a:spcAft>
              <a:buNone/>
            </a:pPr>
            <a:r>
              <a:rPr b="0" i="0" lang="en-US" sz="1991" u="none" cap="none" strike="noStrike">
                <a:solidFill>
                  <a:srgbClr val="0F1219"/>
                </a:solidFill>
                <a:latin typeface="Arial"/>
                <a:ea typeface="Arial"/>
                <a:cs typeface="Arial"/>
                <a:sym typeface="Arial"/>
              </a:rPr>
              <a:t>LLM evolutionary tree is open source code reliant</a:t>
            </a:r>
            <a:endParaRPr/>
          </a:p>
        </p:txBody>
      </p:sp>
      <p:sp>
        <p:nvSpPr>
          <p:cNvPr id="619" name="Google Shape;619;p21"/>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19</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623" name="Shape 623"/>
        <p:cNvGrpSpPr/>
        <p:nvPr/>
      </p:nvGrpSpPr>
      <p:grpSpPr>
        <a:xfrm>
          <a:off x="0" y="0"/>
          <a:ext cx="0" cy="0"/>
          <a:chOff x="0" y="0"/>
          <a:chExt cx="0" cy="0"/>
        </a:xfrm>
      </p:grpSpPr>
      <p:sp>
        <p:nvSpPr>
          <p:cNvPr id="624" name="Google Shape;624;p22"/>
          <p:cNvSpPr/>
          <p:nvPr/>
        </p:nvSpPr>
        <p:spPr>
          <a:xfrm rot="-5400000">
            <a:off x="-1341512" y="45006"/>
            <a:ext cx="10287000" cy="10196989"/>
          </a:xfrm>
          <a:custGeom>
            <a:rect b="b" l="l" r="r" t="t"/>
            <a:pathLst>
              <a:path extrusionOk="0" h="10196989" w="10287000">
                <a:moveTo>
                  <a:pt x="0" y="0"/>
                </a:moveTo>
                <a:lnTo>
                  <a:pt x="10287000" y="0"/>
                </a:lnTo>
                <a:lnTo>
                  <a:pt x="10287000" y="10196988"/>
                </a:lnTo>
                <a:lnTo>
                  <a:pt x="0" y="10196988"/>
                </a:lnTo>
                <a:lnTo>
                  <a:pt x="0" y="0"/>
                </a:lnTo>
                <a:close/>
              </a:path>
            </a:pathLst>
          </a:custGeom>
          <a:blipFill rotWithShape="1">
            <a:blip r:embed="rId3">
              <a:alphaModFix amt="24000"/>
            </a:blip>
            <a:stretch>
              <a:fillRect b="0" l="0" r="0" t="0"/>
            </a:stretch>
          </a:blipFill>
          <a:ln>
            <a:noFill/>
          </a:ln>
        </p:spPr>
      </p:sp>
      <p:sp>
        <p:nvSpPr>
          <p:cNvPr id="625" name="Google Shape;625;p22"/>
          <p:cNvSpPr/>
          <p:nvPr/>
        </p:nvSpPr>
        <p:spPr>
          <a:xfrm>
            <a:off x="-284300" y="1460255"/>
            <a:ext cx="8018396" cy="7366490"/>
          </a:xfrm>
          <a:custGeom>
            <a:rect b="b" l="l" r="r" t="t"/>
            <a:pathLst>
              <a:path extrusionOk="0" h="7366490" w="8018396">
                <a:moveTo>
                  <a:pt x="0" y="0"/>
                </a:moveTo>
                <a:lnTo>
                  <a:pt x="8018396" y="0"/>
                </a:lnTo>
                <a:lnTo>
                  <a:pt x="8018396" y="7366490"/>
                </a:lnTo>
                <a:lnTo>
                  <a:pt x="0" y="7366490"/>
                </a:lnTo>
                <a:lnTo>
                  <a:pt x="0" y="0"/>
                </a:lnTo>
                <a:close/>
              </a:path>
            </a:pathLst>
          </a:custGeom>
          <a:blipFill rotWithShape="1">
            <a:blip r:embed="rId4">
              <a:alphaModFix amt="85000"/>
            </a:blip>
            <a:stretch>
              <a:fillRect b="-6648" l="0" r="-1181" t="-3485"/>
            </a:stretch>
          </a:blipFill>
          <a:ln>
            <a:noFill/>
          </a:ln>
        </p:spPr>
      </p:sp>
      <p:sp>
        <p:nvSpPr>
          <p:cNvPr id="626" name="Google Shape;626;p22"/>
          <p:cNvSpPr txBox="1"/>
          <p:nvPr/>
        </p:nvSpPr>
        <p:spPr>
          <a:xfrm>
            <a:off x="8505749" y="1952625"/>
            <a:ext cx="9288300" cy="6280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One machine learning task that requires further investigation is the underlying mechanism behind LENR. Future research should focus on developing better models that explain the observed phenomena.</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Another area needing attention is the reproducibility of</a:t>
            </a:r>
            <a:endParaRPr/>
          </a:p>
          <a:p>
            <a:pPr indent="0" lvl="0" marL="0" marR="0" rtl="0" algn="l">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experiments. Difficulties in replication leads to skepticism about the results. New techniques for controlling experimental conditions and reducing sources of error will help to address this issue.</a:t>
            </a:r>
            <a:endParaRPr/>
          </a:p>
        </p:txBody>
      </p:sp>
      <p:sp>
        <p:nvSpPr>
          <p:cNvPr id="627" name="Google Shape;627;p22"/>
          <p:cNvSpPr txBox="1"/>
          <p:nvPr/>
        </p:nvSpPr>
        <p:spPr>
          <a:xfrm>
            <a:off x="9024583" y="962025"/>
            <a:ext cx="646941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Future Directions for Research</a:t>
            </a:r>
            <a:endParaRPr/>
          </a:p>
        </p:txBody>
      </p:sp>
      <p:sp>
        <p:nvSpPr>
          <p:cNvPr id="628" name="Google Shape;628;p22"/>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20</a:t>
            </a:r>
            <a:endParaRPr/>
          </a:p>
        </p:txBody>
      </p:sp>
      <p:sp>
        <p:nvSpPr>
          <p:cNvPr id="629" name="Google Shape;629;p22"/>
          <p:cNvSpPr txBox="1"/>
          <p:nvPr/>
        </p:nvSpPr>
        <p:spPr>
          <a:xfrm>
            <a:off x="1535993" y="8798170"/>
            <a:ext cx="4377809" cy="240665"/>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0" i="0" lang="en-US" sz="1399" u="none" cap="none" strike="noStrike">
                <a:solidFill>
                  <a:srgbClr val="FFFFFF"/>
                </a:solidFill>
                <a:latin typeface="Arial"/>
                <a:ea typeface="Arial"/>
                <a:cs typeface="Arial"/>
                <a:sym typeface="Arial"/>
              </a:rPr>
              <a:t>Dalle2 Palladium Lattice Heavy Electron Trap (NAE)</a:t>
            </a:r>
            <a:endParaRPr/>
          </a:p>
        </p:txBody>
      </p:sp>
      <p:sp>
        <p:nvSpPr>
          <p:cNvPr id="630" name="Google Shape;630;p22"/>
          <p:cNvSpPr/>
          <p:nvPr/>
        </p:nvSpPr>
        <p:spPr>
          <a:xfrm>
            <a:off x="112069" y="9184050"/>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5">
              <a:alphaModFix amt="65999"/>
            </a:blip>
            <a:stretch>
              <a:fillRect b="0" l="-34239" r="-38129" t="0"/>
            </a:stretch>
          </a:blipFill>
          <a:ln>
            <a:noFill/>
          </a:ln>
        </p:spPr>
      </p:sp>
      <p:grpSp>
        <p:nvGrpSpPr>
          <p:cNvPr id="631" name="Google Shape;631;p22"/>
          <p:cNvGrpSpPr/>
          <p:nvPr/>
        </p:nvGrpSpPr>
        <p:grpSpPr>
          <a:xfrm>
            <a:off x="1064899" y="9224977"/>
            <a:ext cx="880431" cy="731799"/>
            <a:chOff x="0" y="0"/>
            <a:chExt cx="1173908" cy="975732"/>
          </a:xfrm>
        </p:grpSpPr>
        <p:sp>
          <p:nvSpPr>
            <p:cNvPr id="632" name="Google Shape;632;p22"/>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6">
                <a:alphaModFix amt="65999"/>
              </a:blip>
              <a:stretch>
                <a:fillRect b="0" l="0" r="0" t="0"/>
              </a:stretch>
            </a:blipFill>
            <a:ln>
              <a:noFill/>
            </a:ln>
          </p:spPr>
        </p:sp>
        <p:sp>
          <p:nvSpPr>
            <p:cNvPr id="633" name="Google Shape;633;p22"/>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5"/>
                                        </p:tgtEl>
                                        <p:attrNameLst>
                                          <p:attrName>style.visibility</p:attrName>
                                        </p:attrNameLst>
                                      </p:cBhvr>
                                      <p:to>
                                        <p:strVal val="visible"/>
                                      </p:to>
                                    </p:set>
                                    <p:anim calcmode="lin" valueType="num">
                                      <p:cBhvr additive="base">
                                        <p:cTn dur="1000"/>
                                        <p:tgtEl>
                                          <p:spTgt spid="6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637" name="Shape 637"/>
        <p:cNvGrpSpPr/>
        <p:nvPr/>
      </p:nvGrpSpPr>
      <p:grpSpPr>
        <a:xfrm>
          <a:off x="0" y="0"/>
          <a:ext cx="0" cy="0"/>
          <a:chOff x="0" y="0"/>
          <a:chExt cx="0" cy="0"/>
        </a:xfrm>
      </p:grpSpPr>
      <p:sp>
        <p:nvSpPr>
          <p:cNvPr id="638" name="Google Shape;638;p23"/>
          <p:cNvSpPr txBox="1"/>
          <p:nvPr/>
        </p:nvSpPr>
        <p:spPr>
          <a:xfrm>
            <a:off x="1076519" y="675005"/>
            <a:ext cx="8067481"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Conclusion</a:t>
            </a:r>
            <a:endParaRPr/>
          </a:p>
        </p:txBody>
      </p:sp>
      <p:sp>
        <p:nvSpPr>
          <p:cNvPr id="639" name="Google Shape;639;p23"/>
          <p:cNvSpPr txBox="1"/>
          <p:nvPr/>
        </p:nvSpPr>
        <p:spPr>
          <a:xfrm>
            <a:off x="1076519" y="1377950"/>
            <a:ext cx="13295201" cy="82207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FFFFFF"/>
                </a:solidFill>
                <a:latin typeface="Arial"/>
                <a:ea typeface="Arial"/>
                <a:cs typeface="Arial"/>
                <a:sym typeface="Arial"/>
              </a:rPr>
              <a:t>Utilizing machine learning techniques for investigating low energy nuclear reactions holds great promise for advancing our understanding of this complex phenomenon. By analyzing large and complex data sets, machine learning can reveal patterns and relationships that would be difficult or impossible to detect through traditional methods. Through supervised, unsupervised, and deep learning techniques, researchers have already made significant progress in identifying key features and predicting reaction outcomes.</a:t>
            </a:r>
            <a:endParaRPr/>
          </a:p>
          <a:p>
            <a:pPr indent="0" lvl="0" marL="0" marR="0" rtl="0" algn="l">
              <a:lnSpc>
                <a:spcPct val="140015"/>
              </a:lnSpc>
              <a:spcBef>
                <a:spcPts val="0"/>
              </a:spcBef>
              <a:spcAft>
                <a:spcPts val="0"/>
              </a:spcAft>
              <a:buNone/>
            </a:pPr>
            <a:r>
              <a:t/>
            </a:r>
            <a:endParaRPr b="0" i="0" sz="2599" u="none" cap="none" strike="noStrike">
              <a:solidFill>
                <a:srgbClr val="FFFFFF"/>
              </a:solidFill>
              <a:latin typeface="Arial"/>
              <a:ea typeface="Arial"/>
              <a:cs typeface="Arial"/>
              <a:sym typeface="Arial"/>
            </a:endParaRPr>
          </a:p>
          <a:p>
            <a:pPr indent="0" lvl="0" marL="0" marR="0" rtl="0" algn="l">
              <a:lnSpc>
                <a:spcPct val="140015"/>
              </a:lnSpc>
              <a:spcBef>
                <a:spcPts val="0"/>
              </a:spcBef>
              <a:spcAft>
                <a:spcPts val="0"/>
              </a:spcAft>
              <a:buNone/>
            </a:pPr>
            <a:r>
              <a:rPr b="0" i="0" lang="en-US" sz="2599" u="none" cap="none" strike="noStrike">
                <a:solidFill>
                  <a:srgbClr val="FFFFFF"/>
                </a:solidFill>
                <a:latin typeface="Arial"/>
                <a:ea typeface="Arial"/>
                <a:cs typeface="Arial"/>
                <a:sym typeface="Arial"/>
              </a:rPr>
              <a:t>However, it is important to recognize the limitations of machine learning and the need for collaboration with other fields of study. While machine learning can provide valuable insights, it cannot replace the need for theoretical understanding and experimental validation from observations.</a:t>
            </a:r>
            <a:endParaRPr/>
          </a:p>
          <a:p>
            <a:pPr indent="0" lvl="0" marL="0" marR="0" rtl="0" algn="l">
              <a:lnSpc>
                <a:spcPct val="140015"/>
              </a:lnSpc>
              <a:spcBef>
                <a:spcPts val="0"/>
              </a:spcBef>
              <a:spcAft>
                <a:spcPts val="0"/>
              </a:spcAft>
              <a:buNone/>
            </a:pPr>
            <a:r>
              <a:t/>
            </a:r>
            <a:endParaRPr b="0" i="0" sz="2599" u="none" cap="none" strike="noStrike">
              <a:solidFill>
                <a:srgbClr val="FFFFFF"/>
              </a:solidFill>
              <a:latin typeface="Arial"/>
              <a:ea typeface="Arial"/>
              <a:cs typeface="Arial"/>
              <a:sym typeface="Arial"/>
            </a:endParaRPr>
          </a:p>
          <a:p>
            <a:pPr indent="0" lvl="0" marL="0" marR="0" rtl="0" algn="l">
              <a:lnSpc>
                <a:spcPct val="140015"/>
              </a:lnSpc>
              <a:spcBef>
                <a:spcPts val="0"/>
              </a:spcBef>
              <a:spcAft>
                <a:spcPts val="0"/>
              </a:spcAft>
              <a:buNone/>
            </a:pPr>
            <a:r>
              <a:rPr b="0" i="0" lang="en-US" sz="2599" u="none" cap="none" strike="noStrike">
                <a:solidFill>
                  <a:srgbClr val="FFFFFF"/>
                </a:solidFill>
                <a:latin typeface="Arial"/>
                <a:ea typeface="Arial"/>
                <a:cs typeface="Arial"/>
                <a:sym typeface="Arial"/>
              </a:rPr>
              <a:t>Moving forward, it will be essential for researchers to work together and share knowledge in an open and collaborative manner to advance the field of low energy nuclear reactions to help create prosperity and abundant energy for all of humanity.</a:t>
            </a:r>
            <a:endParaRPr/>
          </a:p>
          <a:p>
            <a:pPr indent="0" lvl="0" marL="0" marR="0" rtl="0" algn="l">
              <a:lnSpc>
                <a:spcPct val="140015"/>
              </a:lnSpc>
              <a:spcBef>
                <a:spcPts val="0"/>
              </a:spcBef>
              <a:spcAft>
                <a:spcPts val="0"/>
              </a:spcAft>
              <a:buNone/>
            </a:pPr>
            <a:r>
              <a:t/>
            </a:r>
            <a:endParaRPr b="0" i="0" sz="2599" u="none" cap="none" strike="noStrike">
              <a:solidFill>
                <a:srgbClr val="FFFFFF"/>
              </a:solidFill>
              <a:latin typeface="Arial"/>
              <a:ea typeface="Arial"/>
              <a:cs typeface="Arial"/>
              <a:sym typeface="Arial"/>
            </a:endParaRPr>
          </a:p>
        </p:txBody>
      </p:sp>
      <p:sp>
        <p:nvSpPr>
          <p:cNvPr id="640" name="Google Shape;640;p23"/>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21</a:t>
            </a:r>
            <a:endParaRPr/>
          </a:p>
        </p:txBody>
      </p:sp>
      <p:sp>
        <p:nvSpPr>
          <p:cNvPr id="641" name="Google Shape;641;p23"/>
          <p:cNvSpPr/>
          <p:nvPr/>
        </p:nvSpPr>
        <p:spPr>
          <a:xfrm>
            <a:off x="15426039" y="8334420"/>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3">
              <a:alphaModFix amt="65999"/>
            </a:blip>
            <a:stretch>
              <a:fillRect b="0" l="-34239" r="-38129" t="0"/>
            </a:stretch>
          </a:blipFill>
          <a:ln>
            <a:noFill/>
          </a:ln>
        </p:spPr>
      </p:sp>
      <p:grpSp>
        <p:nvGrpSpPr>
          <p:cNvPr id="642" name="Google Shape;642;p23"/>
          <p:cNvGrpSpPr/>
          <p:nvPr/>
        </p:nvGrpSpPr>
        <p:grpSpPr>
          <a:xfrm>
            <a:off x="16378869" y="8375347"/>
            <a:ext cx="880431" cy="731799"/>
            <a:chOff x="0" y="0"/>
            <a:chExt cx="1173908" cy="975732"/>
          </a:xfrm>
        </p:grpSpPr>
        <p:sp>
          <p:nvSpPr>
            <p:cNvPr id="643" name="Google Shape;643;p23"/>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4">
                <a:alphaModFix amt="65999"/>
              </a:blip>
              <a:stretch>
                <a:fillRect b="0" l="0" r="0" t="0"/>
              </a:stretch>
            </a:blipFill>
            <a:ln>
              <a:noFill/>
            </a:ln>
          </p:spPr>
        </p:sp>
        <p:sp>
          <p:nvSpPr>
            <p:cNvPr id="644" name="Google Shape;644;p23"/>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648" name="Shape 648"/>
        <p:cNvGrpSpPr/>
        <p:nvPr/>
      </p:nvGrpSpPr>
      <p:grpSpPr>
        <a:xfrm>
          <a:off x="0" y="0"/>
          <a:ext cx="0" cy="0"/>
          <a:chOff x="0" y="0"/>
          <a:chExt cx="0" cy="0"/>
        </a:xfrm>
      </p:grpSpPr>
      <p:grpSp>
        <p:nvGrpSpPr>
          <p:cNvPr id="649" name="Google Shape;649;p25"/>
          <p:cNvGrpSpPr/>
          <p:nvPr/>
        </p:nvGrpSpPr>
        <p:grpSpPr>
          <a:xfrm>
            <a:off x="9144000" y="1261076"/>
            <a:ext cx="8010604" cy="7934318"/>
            <a:chOff x="0" y="-28575"/>
            <a:chExt cx="1953139" cy="1798594"/>
          </a:xfrm>
        </p:grpSpPr>
        <p:sp>
          <p:nvSpPr>
            <p:cNvPr id="650" name="Google Shape;650;p25"/>
            <p:cNvSpPr/>
            <p:nvPr/>
          </p:nvSpPr>
          <p:spPr>
            <a:xfrm>
              <a:off x="0" y="0"/>
              <a:ext cx="1953139" cy="1770019"/>
            </a:xfrm>
            <a:custGeom>
              <a:rect b="b" l="l" r="r" t="t"/>
              <a:pathLst>
                <a:path extrusionOk="0" h="1770019" w="1953139">
                  <a:moveTo>
                    <a:pt x="51525" y="0"/>
                  </a:moveTo>
                  <a:lnTo>
                    <a:pt x="1901614" y="0"/>
                  </a:lnTo>
                  <a:cubicBezTo>
                    <a:pt x="1915279" y="0"/>
                    <a:pt x="1928385" y="5429"/>
                    <a:pt x="1938047" y="15091"/>
                  </a:cubicBezTo>
                  <a:cubicBezTo>
                    <a:pt x="1947710" y="24754"/>
                    <a:pt x="1953139" y="37860"/>
                    <a:pt x="1953139" y="51525"/>
                  </a:cubicBezTo>
                  <a:lnTo>
                    <a:pt x="1953139" y="1718494"/>
                  </a:lnTo>
                  <a:cubicBezTo>
                    <a:pt x="1953139" y="1746950"/>
                    <a:pt x="1930070" y="1770019"/>
                    <a:pt x="1901614" y="1770019"/>
                  </a:cubicBezTo>
                  <a:lnTo>
                    <a:pt x="51525" y="1770019"/>
                  </a:lnTo>
                  <a:cubicBezTo>
                    <a:pt x="37860" y="1770019"/>
                    <a:pt x="24754" y="1764590"/>
                    <a:pt x="15091" y="1754928"/>
                  </a:cubicBezTo>
                  <a:cubicBezTo>
                    <a:pt x="5429" y="1745265"/>
                    <a:pt x="0" y="1732159"/>
                    <a:pt x="0" y="1718494"/>
                  </a:cubicBezTo>
                  <a:lnTo>
                    <a:pt x="0" y="51525"/>
                  </a:lnTo>
                  <a:cubicBezTo>
                    <a:pt x="0" y="37860"/>
                    <a:pt x="5429" y="24754"/>
                    <a:pt x="15091" y="15091"/>
                  </a:cubicBezTo>
                  <a:cubicBezTo>
                    <a:pt x="24754" y="5429"/>
                    <a:pt x="37860" y="0"/>
                    <a:pt x="51525" y="0"/>
                  </a:cubicBezTo>
                  <a:close/>
                </a:path>
              </a:pathLst>
            </a:custGeom>
            <a:solidFill>
              <a:srgbClr val="009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11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2" name="Google Shape;652;p25"/>
          <p:cNvSpPr txBox="1"/>
          <p:nvPr/>
        </p:nvSpPr>
        <p:spPr>
          <a:xfrm>
            <a:off x="1028700" y="1497936"/>
            <a:ext cx="7640700" cy="792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200" u="none" cap="none" strike="noStrike">
                <a:solidFill>
                  <a:srgbClr val="FFFFFF"/>
                </a:solidFill>
                <a:latin typeface="Arial"/>
                <a:ea typeface="Arial"/>
                <a:cs typeface="Arial"/>
                <a:sym typeface="Arial"/>
              </a:rPr>
              <a:t>The research presented in this presentation has been made possible through the contributions of many individuals and organizations. We would like to extend our gratitude to the researchers who have dedicated their time and expertise to investigating low energy nuclear reactions and developing machine learning techniques for this purpose.</a:t>
            </a:r>
            <a:endParaRPr sz="2200"/>
          </a:p>
          <a:p>
            <a:pPr indent="0" lvl="0" marL="0" marR="0" rtl="0" algn="l">
              <a:lnSpc>
                <a:spcPct val="140000"/>
              </a:lnSpc>
              <a:spcBef>
                <a:spcPts val="0"/>
              </a:spcBef>
              <a:spcAft>
                <a:spcPts val="0"/>
              </a:spcAft>
              <a:buNone/>
            </a:pPr>
            <a:r>
              <a:t/>
            </a:r>
            <a:endParaRPr b="0" i="0" sz="22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2200" u="none" cap="none" strike="noStrike">
                <a:solidFill>
                  <a:srgbClr val="FFFFFF"/>
                </a:solidFill>
                <a:latin typeface="Arial"/>
                <a:ea typeface="Arial"/>
                <a:cs typeface="Arial"/>
                <a:sym typeface="Arial"/>
              </a:rPr>
              <a:t>I would also like to acknowledge the support of all the people who donated to my GoFundMe campaign to be able to come to ICCF25.</a:t>
            </a:r>
            <a:endParaRPr sz="2200"/>
          </a:p>
          <a:p>
            <a:pPr indent="0" lvl="0" marL="0" marR="0" rtl="0" algn="l">
              <a:lnSpc>
                <a:spcPct val="140000"/>
              </a:lnSpc>
              <a:spcBef>
                <a:spcPts val="0"/>
              </a:spcBef>
              <a:spcAft>
                <a:spcPts val="0"/>
              </a:spcAft>
              <a:buNone/>
            </a:pPr>
            <a:r>
              <a:rPr b="0" i="0" lang="en-US" sz="2200" u="none" cap="none" strike="noStrike">
                <a:solidFill>
                  <a:srgbClr val="FFFFFF"/>
                </a:solidFill>
                <a:latin typeface="Arial"/>
                <a:ea typeface="Arial"/>
                <a:cs typeface="Arial"/>
                <a:sym typeface="Arial"/>
              </a:rPr>
              <a:t>I also would like to extend a special thanks to Jed Rothwell for providing an open library for LENR/LANR  and all my fellow </a:t>
            </a:r>
            <a:r>
              <a:rPr lang="en-US" sz="2200">
                <a:solidFill>
                  <a:srgbClr val="FFFFFF"/>
                </a:solidFill>
              </a:rPr>
              <a:t>colleagues</a:t>
            </a:r>
            <a:r>
              <a:rPr b="0" i="0" lang="en-US" sz="2200" u="none" cap="none" strike="noStrike">
                <a:solidFill>
                  <a:srgbClr val="FFFFFF"/>
                </a:solidFill>
                <a:latin typeface="Arial"/>
                <a:ea typeface="Arial"/>
                <a:cs typeface="Arial"/>
                <a:sym typeface="Arial"/>
              </a:rPr>
              <a:t> at LENR-Forum for encouraging me to come to ICCF25.</a:t>
            </a:r>
            <a:endParaRPr sz="2200"/>
          </a:p>
          <a:p>
            <a:pPr indent="0" lvl="0" marL="0" marR="0" rtl="0" algn="l">
              <a:lnSpc>
                <a:spcPct val="140000"/>
              </a:lnSpc>
              <a:spcBef>
                <a:spcPts val="0"/>
              </a:spcBef>
              <a:spcAft>
                <a:spcPts val="0"/>
              </a:spcAft>
              <a:buNone/>
            </a:pPr>
            <a:r>
              <a:t/>
            </a:r>
            <a:endParaRPr b="0" i="0" sz="22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2200" u="none" cap="none" strike="noStrike">
                <a:solidFill>
                  <a:srgbClr val="FFFFFF"/>
                </a:solidFill>
                <a:latin typeface="Arial"/>
                <a:ea typeface="Arial"/>
                <a:cs typeface="Arial"/>
                <a:sym typeface="Arial"/>
              </a:rPr>
              <a:t>Thank you Konrad Czerski and the University of Szczecin for hosting.</a:t>
            </a:r>
            <a:endParaRPr sz="2200"/>
          </a:p>
        </p:txBody>
      </p:sp>
      <p:sp>
        <p:nvSpPr>
          <p:cNvPr id="653" name="Google Shape;653;p25"/>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23</a:t>
            </a:r>
            <a:endParaRPr/>
          </a:p>
        </p:txBody>
      </p:sp>
      <p:sp>
        <p:nvSpPr>
          <p:cNvPr id="654" name="Google Shape;654;p25"/>
          <p:cNvSpPr txBox="1"/>
          <p:nvPr/>
        </p:nvSpPr>
        <p:spPr>
          <a:xfrm>
            <a:off x="1028700" y="737871"/>
            <a:ext cx="4180200" cy="523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Acknowledgments</a:t>
            </a:r>
            <a:endParaRPr/>
          </a:p>
        </p:txBody>
      </p:sp>
      <p:sp>
        <p:nvSpPr>
          <p:cNvPr id="655" name="Google Shape;655;p25"/>
          <p:cNvSpPr txBox="1"/>
          <p:nvPr/>
        </p:nvSpPr>
        <p:spPr>
          <a:xfrm>
            <a:off x="9644236" y="1756590"/>
            <a:ext cx="5664600" cy="66624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Bin Juine Huang</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Adrienne Freese</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Alaina Worden</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Paul Richey</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David Nygren</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Thomas Acs</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Robert Christian</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Nils Dehne</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Alan Smith</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Albin Marty</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Samuel North</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Robin Carter</a:t>
            </a:r>
            <a:endParaRPr/>
          </a:p>
        </p:txBody>
      </p:sp>
      <p:sp>
        <p:nvSpPr>
          <p:cNvPr id="656" name="Google Shape;656;p25"/>
          <p:cNvSpPr txBox="1"/>
          <p:nvPr/>
        </p:nvSpPr>
        <p:spPr>
          <a:xfrm>
            <a:off x="13040340" y="1756589"/>
            <a:ext cx="5664600" cy="66624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Suzanne Lamb</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David Nagel</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Lee and Valerie Richey</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Robert Ellefson</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Shane Daigle</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Peter Darling</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Ruth Orellano</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Jeff &amp; Erica Long</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Scott Harrison</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Alan Smith</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Tim Woodman</a:t>
            </a:r>
            <a:endParaRPr/>
          </a:p>
          <a:p>
            <a:pPr indent="0" lvl="0" marL="0" marR="0" rtl="0" algn="just">
              <a:lnSpc>
                <a:spcPct val="140015"/>
              </a:lnSpc>
              <a:spcBef>
                <a:spcPts val="0"/>
              </a:spcBef>
              <a:spcAft>
                <a:spcPts val="0"/>
              </a:spcAft>
              <a:buNone/>
            </a:pPr>
            <a:r>
              <a:rPr b="0" i="0" lang="en-US" sz="2639" u="none" cap="none" strike="noStrike">
                <a:solidFill>
                  <a:srgbClr val="FFFFFF"/>
                </a:solidFill>
                <a:latin typeface="Arial"/>
                <a:ea typeface="Arial"/>
                <a:cs typeface="Arial"/>
                <a:sym typeface="Arial"/>
              </a:rPr>
              <a:t>Shane Daigle</a:t>
            </a:r>
            <a:endParaRPr/>
          </a:p>
        </p:txBody>
      </p:sp>
      <p:sp>
        <p:nvSpPr>
          <p:cNvPr id="657" name="Google Shape;657;p25"/>
          <p:cNvSpPr txBox="1"/>
          <p:nvPr/>
        </p:nvSpPr>
        <p:spPr>
          <a:xfrm>
            <a:off x="9144000" y="8598761"/>
            <a:ext cx="8010600" cy="397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US" sz="2583" u="none" cap="none" strike="noStrike">
                <a:solidFill>
                  <a:srgbClr val="FFFFFF"/>
                </a:solidFill>
                <a:latin typeface="Arial"/>
                <a:ea typeface="Arial"/>
                <a:cs typeface="Arial"/>
                <a:sym typeface="Arial"/>
              </a:rPr>
              <a:t>and the 10 Anonymous Donations </a:t>
            </a:r>
            <a:endParaRPr/>
          </a:p>
        </p:txBody>
      </p:sp>
      <p:sp>
        <p:nvSpPr>
          <p:cNvPr id="658" name="Google Shape;658;p25"/>
          <p:cNvSpPr/>
          <p:nvPr/>
        </p:nvSpPr>
        <p:spPr>
          <a:xfrm>
            <a:off x="15890350" y="8796360"/>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3">
              <a:alphaModFix amt="65999"/>
            </a:blip>
            <a:stretch>
              <a:fillRect b="0" l="-34239" r="-38129" t="0"/>
            </a:stretch>
          </a:blipFill>
          <a:ln>
            <a:noFill/>
          </a:ln>
        </p:spPr>
      </p:sp>
      <p:grpSp>
        <p:nvGrpSpPr>
          <p:cNvPr id="659" name="Google Shape;659;p25"/>
          <p:cNvGrpSpPr/>
          <p:nvPr/>
        </p:nvGrpSpPr>
        <p:grpSpPr>
          <a:xfrm>
            <a:off x="16843180" y="8837287"/>
            <a:ext cx="880431" cy="731799"/>
            <a:chOff x="0" y="0"/>
            <a:chExt cx="1173908" cy="975732"/>
          </a:xfrm>
        </p:grpSpPr>
        <p:sp>
          <p:nvSpPr>
            <p:cNvPr id="660" name="Google Shape;660;p25"/>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4">
                <a:alphaModFix amt="65999"/>
              </a:blip>
              <a:stretch>
                <a:fillRect b="0" l="0" r="0" t="0"/>
              </a:stretch>
            </a:blipFill>
            <a:ln>
              <a:noFill/>
            </a:ln>
          </p:spPr>
        </p:sp>
        <p:sp>
          <p:nvSpPr>
            <p:cNvPr id="661" name="Google Shape;661;p25"/>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665" name="Shape 665"/>
        <p:cNvGrpSpPr/>
        <p:nvPr/>
      </p:nvGrpSpPr>
      <p:grpSpPr>
        <a:xfrm>
          <a:off x="0" y="0"/>
          <a:ext cx="0" cy="0"/>
          <a:chOff x="0" y="0"/>
          <a:chExt cx="0" cy="0"/>
        </a:xfrm>
      </p:grpSpPr>
      <p:sp>
        <p:nvSpPr>
          <p:cNvPr id="666" name="Google Shape;666;p24"/>
          <p:cNvSpPr txBox="1"/>
          <p:nvPr/>
        </p:nvSpPr>
        <p:spPr>
          <a:xfrm>
            <a:off x="835525" y="566750"/>
            <a:ext cx="16958400" cy="876870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3200" u="none" cap="none" strike="noStrike">
                <a:solidFill>
                  <a:srgbClr val="FFFFFF"/>
                </a:solidFill>
                <a:latin typeface="Arial"/>
                <a:ea typeface="Arial"/>
                <a:cs typeface="Arial"/>
                <a:sym typeface="Arial"/>
              </a:rPr>
              <a:t>Contact Information</a:t>
            </a:r>
            <a:endParaRPr sz="3200"/>
          </a:p>
          <a:p>
            <a:pPr indent="0" lvl="0" marL="0" marR="0" rtl="0" algn="ctr">
              <a:lnSpc>
                <a:spcPct val="140022"/>
              </a:lnSpc>
              <a:spcBef>
                <a:spcPts val="0"/>
              </a:spcBef>
              <a:spcAft>
                <a:spcPts val="0"/>
              </a:spcAft>
              <a:buNone/>
            </a:pPr>
            <a:r>
              <a:t/>
            </a:r>
            <a:endParaRPr b="0" i="0" sz="3200" u="none" cap="none" strike="noStrike">
              <a:solidFill>
                <a:srgbClr val="FFFFFF"/>
              </a:solidFill>
              <a:latin typeface="Arial"/>
              <a:ea typeface="Arial"/>
              <a:cs typeface="Arial"/>
              <a:sym typeface="Arial"/>
            </a:endParaRPr>
          </a:p>
          <a:p>
            <a:pPr indent="0" lvl="0" marL="0" marR="0" rtl="0" algn="ctr">
              <a:lnSpc>
                <a:spcPct val="140022"/>
              </a:lnSpc>
              <a:spcBef>
                <a:spcPts val="0"/>
              </a:spcBef>
              <a:spcAft>
                <a:spcPts val="0"/>
              </a:spcAft>
              <a:buNone/>
            </a:pPr>
            <a:r>
              <a:rPr b="0" i="0" lang="en-US" sz="3200" u="none" cap="none" strike="noStrike">
                <a:solidFill>
                  <a:srgbClr val="FFFFFF"/>
                </a:solidFill>
                <a:latin typeface="Arial"/>
                <a:ea typeface="Arial"/>
                <a:cs typeface="Arial"/>
                <a:sym typeface="Arial"/>
              </a:rPr>
              <a:t>For more information about our research on utilizing machine learning techniques for investigating low energy nuclear reactions, please visit our website at </a:t>
            </a:r>
            <a:r>
              <a:rPr b="0" i="0" lang="en-US" sz="3200" u="none" cap="none" strike="noStrike">
                <a:solidFill>
                  <a:srgbClr val="6CE5E8"/>
                </a:solidFill>
                <a:latin typeface="Arial"/>
                <a:ea typeface="Arial"/>
                <a:cs typeface="Arial"/>
                <a:sym typeface="Arial"/>
              </a:rPr>
              <a:t>www.conscious.energy</a:t>
            </a:r>
            <a:r>
              <a:rPr b="0" i="0" lang="en-US" sz="3200" u="none" cap="none" strike="noStrike">
                <a:solidFill>
                  <a:srgbClr val="FFFFFF"/>
                </a:solidFill>
                <a:latin typeface="Arial"/>
                <a:ea typeface="Arial"/>
                <a:cs typeface="Arial"/>
                <a:sym typeface="Arial"/>
              </a:rPr>
              <a:t> and </a:t>
            </a:r>
            <a:r>
              <a:rPr b="0" i="0" lang="en-US" sz="3200" u="none" cap="none" strike="noStrike">
                <a:solidFill>
                  <a:srgbClr val="C87E0E"/>
                </a:solidFill>
                <a:latin typeface="Arial"/>
                <a:ea typeface="Arial"/>
                <a:cs typeface="Arial"/>
                <a:sym typeface="Arial"/>
              </a:rPr>
              <a:t>www.lenr-forum.com</a:t>
            </a:r>
            <a:endParaRPr sz="3200"/>
          </a:p>
          <a:p>
            <a:pPr indent="0" lvl="0" marL="0" marR="0" rtl="0" algn="ctr">
              <a:lnSpc>
                <a:spcPct val="140022"/>
              </a:lnSpc>
              <a:spcBef>
                <a:spcPts val="0"/>
              </a:spcBef>
              <a:spcAft>
                <a:spcPts val="0"/>
              </a:spcAft>
              <a:buNone/>
            </a:pPr>
            <a:r>
              <a:t/>
            </a:r>
            <a:endParaRPr b="0" i="0" sz="3200" u="none" cap="none" strike="noStrike">
              <a:solidFill>
                <a:srgbClr val="C87E0E"/>
              </a:solidFill>
              <a:latin typeface="Arial"/>
              <a:ea typeface="Arial"/>
              <a:cs typeface="Arial"/>
              <a:sym typeface="Arial"/>
            </a:endParaRPr>
          </a:p>
          <a:p>
            <a:pPr indent="0" lvl="0" marL="0" marR="0" rtl="0" algn="ctr">
              <a:lnSpc>
                <a:spcPct val="140022"/>
              </a:lnSpc>
              <a:spcBef>
                <a:spcPts val="0"/>
              </a:spcBef>
              <a:spcAft>
                <a:spcPts val="0"/>
              </a:spcAft>
              <a:buNone/>
            </a:pPr>
            <a:r>
              <a:rPr b="0" i="0" lang="en-US" sz="3200" u="none" cap="none" strike="noStrike">
                <a:solidFill>
                  <a:srgbClr val="FFFFFF"/>
                </a:solidFill>
                <a:latin typeface="Arial"/>
                <a:ea typeface="Arial"/>
                <a:cs typeface="Arial"/>
                <a:sym typeface="Arial"/>
              </a:rPr>
              <a:t>If you have any questions or comments, please feel free to contact us at </a:t>
            </a:r>
            <a:r>
              <a:rPr b="0" i="0" lang="en-US" sz="3200" u="none" cap="none" strike="noStrike">
                <a:solidFill>
                  <a:srgbClr val="7ED957"/>
                </a:solidFill>
                <a:latin typeface="Arial"/>
                <a:ea typeface="Arial"/>
                <a:cs typeface="Arial"/>
                <a:sym typeface="Arial"/>
              </a:rPr>
              <a:t>diadon@conscious.energy</a:t>
            </a:r>
            <a:endParaRPr sz="3200"/>
          </a:p>
          <a:p>
            <a:pPr indent="0" lvl="0" marL="0" marR="0" rtl="0" algn="ctr">
              <a:lnSpc>
                <a:spcPct val="140022"/>
              </a:lnSpc>
              <a:spcBef>
                <a:spcPts val="0"/>
              </a:spcBef>
              <a:spcAft>
                <a:spcPts val="0"/>
              </a:spcAft>
              <a:buNone/>
            </a:pPr>
            <a:r>
              <a:t/>
            </a:r>
            <a:endParaRPr b="0" i="0" sz="3200" u="none" cap="none" strike="noStrike">
              <a:solidFill>
                <a:srgbClr val="7ED957"/>
              </a:solidFill>
              <a:latin typeface="Arial"/>
              <a:ea typeface="Arial"/>
              <a:cs typeface="Arial"/>
              <a:sym typeface="Arial"/>
            </a:endParaRPr>
          </a:p>
          <a:p>
            <a:pPr indent="0" lvl="0" marL="0" marR="0" rtl="0" algn="ctr">
              <a:lnSpc>
                <a:spcPct val="140022"/>
              </a:lnSpc>
              <a:spcBef>
                <a:spcPts val="0"/>
              </a:spcBef>
              <a:spcAft>
                <a:spcPts val="0"/>
              </a:spcAft>
              <a:buNone/>
            </a:pPr>
            <a:r>
              <a:rPr b="0" i="0" lang="en-US" sz="3200" u="none" cap="none" strike="noStrike">
                <a:solidFill>
                  <a:srgbClr val="CB6CE6"/>
                </a:solidFill>
                <a:latin typeface="Arial"/>
                <a:ea typeface="Arial"/>
                <a:cs typeface="Arial"/>
                <a:sym typeface="Arial"/>
              </a:rPr>
              <a:t>All reference citation can be found at www.conscious.energy/UMLENR for the links to the </a:t>
            </a:r>
            <a:r>
              <a:rPr lang="en-US" sz="3200">
                <a:solidFill>
                  <a:srgbClr val="CB6CE6"/>
                </a:solidFill>
              </a:rPr>
              <a:t>technical</a:t>
            </a:r>
            <a:r>
              <a:rPr b="0" i="0" lang="en-US" sz="3200" u="none" cap="none" strike="noStrike">
                <a:solidFill>
                  <a:srgbClr val="CB6CE6"/>
                </a:solidFill>
                <a:latin typeface="Arial"/>
                <a:ea typeface="Arial"/>
                <a:cs typeface="Arial"/>
                <a:sym typeface="Arial"/>
              </a:rPr>
              <a:t> paper, datasets, and python code.</a:t>
            </a:r>
            <a:endParaRPr sz="3200"/>
          </a:p>
          <a:p>
            <a:pPr indent="0" lvl="0" marL="0" marR="0" rtl="0" algn="ctr">
              <a:lnSpc>
                <a:spcPct val="140022"/>
              </a:lnSpc>
              <a:spcBef>
                <a:spcPts val="0"/>
              </a:spcBef>
              <a:spcAft>
                <a:spcPts val="0"/>
              </a:spcAft>
              <a:buNone/>
            </a:pPr>
            <a:r>
              <a:t/>
            </a:r>
            <a:endParaRPr b="0" i="0" sz="3200" u="none" cap="none" strike="noStrike">
              <a:solidFill>
                <a:srgbClr val="CB6CE6"/>
              </a:solidFill>
              <a:latin typeface="Arial"/>
              <a:ea typeface="Arial"/>
              <a:cs typeface="Arial"/>
              <a:sym typeface="Arial"/>
            </a:endParaRPr>
          </a:p>
          <a:p>
            <a:pPr indent="0" lvl="0" marL="0" marR="0" rtl="0" algn="ctr">
              <a:lnSpc>
                <a:spcPct val="140022"/>
              </a:lnSpc>
              <a:spcBef>
                <a:spcPts val="0"/>
              </a:spcBef>
              <a:spcAft>
                <a:spcPts val="0"/>
              </a:spcAft>
              <a:buNone/>
            </a:pPr>
            <a:r>
              <a:rPr b="0" i="0" lang="en-US" sz="3200" u="none" cap="none" strike="noStrike">
                <a:solidFill>
                  <a:srgbClr val="FFFFFF"/>
                </a:solidFill>
                <a:latin typeface="Arial"/>
                <a:ea typeface="Arial"/>
                <a:cs typeface="Arial"/>
                <a:sym typeface="Arial"/>
              </a:rPr>
              <a:t> We welcome collaboration and are always interested in discussing potential partnerships.</a:t>
            </a:r>
            <a:endParaRPr sz="3200"/>
          </a:p>
        </p:txBody>
      </p:sp>
      <p:sp>
        <p:nvSpPr>
          <p:cNvPr id="667" name="Google Shape;667;p24"/>
          <p:cNvSpPr txBox="1"/>
          <p:nvPr/>
        </p:nvSpPr>
        <p:spPr>
          <a:xfrm>
            <a:off x="17793937" y="9890760"/>
            <a:ext cx="49406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22</a:t>
            </a:r>
            <a:endParaRPr/>
          </a:p>
        </p:txBody>
      </p:sp>
      <p:sp>
        <p:nvSpPr>
          <p:cNvPr id="668" name="Google Shape;668;p24"/>
          <p:cNvSpPr/>
          <p:nvPr/>
        </p:nvSpPr>
        <p:spPr>
          <a:xfrm>
            <a:off x="1028700" y="566760"/>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3">
              <a:alphaModFix amt="65999"/>
            </a:blip>
            <a:stretch>
              <a:fillRect b="0" l="-34239" r="-38129" t="0"/>
            </a:stretch>
          </a:blipFill>
          <a:ln>
            <a:noFill/>
          </a:ln>
        </p:spPr>
      </p:sp>
      <p:grpSp>
        <p:nvGrpSpPr>
          <p:cNvPr id="669" name="Google Shape;669;p24"/>
          <p:cNvGrpSpPr/>
          <p:nvPr/>
        </p:nvGrpSpPr>
        <p:grpSpPr>
          <a:xfrm>
            <a:off x="1981530" y="607687"/>
            <a:ext cx="880431" cy="731799"/>
            <a:chOff x="0" y="0"/>
            <a:chExt cx="1173908" cy="975732"/>
          </a:xfrm>
        </p:grpSpPr>
        <p:sp>
          <p:nvSpPr>
            <p:cNvPr id="670" name="Google Shape;670;p24"/>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4">
                <a:alphaModFix amt="65999"/>
              </a:blip>
              <a:stretch>
                <a:fillRect b="0" l="0" r="0" t="0"/>
              </a:stretch>
            </a:blipFill>
            <a:ln>
              <a:noFill/>
            </a:ln>
          </p:spPr>
        </p:sp>
        <p:sp>
          <p:nvSpPr>
            <p:cNvPr id="671" name="Google Shape;671;p24"/>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115" name="Shape 115"/>
        <p:cNvGrpSpPr/>
        <p:nvPr/>
      </p:nvGrpSpPr>
      <p:grpSpPr>
        <a:xfrm>
          <a:off x="0" y="0"/>
          <a:ext cx="0" cy="0"/>
          <a:chOff x="0" y="0"/>
          <a:chExt cx="0" cy="0"/>
        </a:xfrm>
      </p:grpSpPr>
      <p:sp>
        <p:nvSpPr>
          <p:cNvPr id="116" name="Google Shape;116;p3"/>
          <p:cNvSpPr/>
          <p:nvPr/>
        </p:nvSpPr>
        <p:spPr>
          <a:xfrm>
            <a:off x="10581644" y="0"/>
            <a:ext cx="5786438" cy="10287000"/>
          </a:xfrm>
          <a:custGeom>
            <a:rect b="b" l="l" r="r" t="t"/>
            <a:pathLst>
              <a:path extrusionOk="0" h="10287000" w="5786438">
                <a:moveTo>
                  <a:pt x="0" y="0"/>
                </a:moveTo>
                <a:lnTo>
                  <a:pt x="5786437" y="0"/>
                </a:lnTo>
                <a:lnTo>
                  <a:pt x="5786437" y="10287000"/>
                </a:lnTo>
                <a:lnTo>
                  <a:pt x="0" y="10287000"/>
                </a:lnTo>
                <a:lnTo>
                  <a:pt x="0" y="0"/>
                </a:lnTo>
                <a:close/>
              </a:path>
            </a:pathLst>
          </a:custGeom>
          <a:blipFill rotWithShape="1">
            <a:blip r:embed="rId3">
              <a:alphaModFix/>
            </a:blip>
            <a:stretch>
              <a:fillRect b="0" l="0" r="0" t="0"/>
            </a:stretch>
          </a:blipFill>
          <a:ln>
            <a:noFill/>
          </a:ln>
        </p:spPr>
      </p:sp>
      <p:sp>
        <p:nvSpPr>
          <p:cNvPr id="117" name="Google Shape;117;p3"/>
          <p:cNvSpPr txBox="1"/>
          <p:nvPr/>
        </p:nvSpPr>
        <p:spPr>
          <a:xfrm>
            <a:off x="1186458" y="942975"/>
            <a:ext cx="3787973" cy="81153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800" u="none" cap="none" strike="noStrike">
                <a:solidFill>
                  <a:srgbClr val="FFFFFF"/>
                </a:solidFill>
                <a:latin typeface="Arial"/>
                <a:ea typeface="Arial"/>
                <a:cs typeface="Arial"/>
                <a:sym typeface="Arial"/>
              </a:rPr>
              <a:t>Introduction</a:t>
            </a:r>
            <a:endParaRPr/>
          </a:p>
        </p:txBody>
      </p:sp>
      <p:sp>
        <p:nvSpPr>
          <p:cNvPr id="118" name="Google Shape;118;p3"/>
          <p:cNvSpPr txBox="1"/>
          <p:nvPr/>
        </p:nvSpPr>
        <p:spPr>
          <a:xfrm>
            <a:off x="1028700" y="1897318"/>
            <a:ext cx="9251700" cy="75711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FFFFFF"/>
                </a:solidFill>
                <a:latin typeface="Arial"/>
                <a:ea typeface="Arial"/>
                <a:cs typeface="Arial"/>
                <a:sym typeface="Arial"/>
              </a:rPr>
              <a:t>In this presentation, we will review the phenomenon of low energy nuclear reactions and explain how machine learning techniques can be used to investigate them. We will discuss the challenges that researchers face</a:t>
            </a:r>
            <a:r>
              <a:rPr lang="en-US" sz="2999">
                <a:solidFill>
                  <a:srgbClr val="FFFFFF"/>
                </a:solidFill>
              </a:rPr>
              <a:t> in </a:t>
            </a:r>
            <a:r>
              <a:rPr b="0" i="0" lang="en-US" sz="2999" u="none" cap="none" strike="noStrike">
                <a:solidFill>
                  <a:srgbClr val="FFFFFF"/>
                </a:solidFill>
                <a:latin typeface="Arial"/>
                <a:ea typeface="Arial"/>
                <a:cs typeface="Arial"/>
                <a:sym typeface="Arial"/>
              </a:rPr>
              <a:t>this </a:t>
            </a:r>
            <a:r>
              <a:rPr lang="en-US" sz="2999">
                <a:solidFill>
                  <a:srgbClr val="FFFFFF"/>
                </a:solidFill>
              </a:rPr>
              <a:t>field </a:t>
            </a:r>
            <a:r>
              <a:rPr b="0" i="0" lang="en-US" sz="2999" u="none" cap="none" strike="noStrike">
                <a:solidFill>
                  <a:srgbClr val="FFFFFF"/>
                </a:solidFill>
                <a:latin typeface="Arial"/>
                <a:ea typeface="Arial"/>
                <a:cs typeface="Arial"/>
                <a:sym typeface="Arial"/>
              </a:rPr>
              <a:t>and present some initial results of machine learning investigations into low energy nuclear reactions.</a:t>
            </a:r>
            <a:endParaRPr/>
          </a:p>
          <a:p>
            <a:pPr indent="0" lvl="0" marL="0" marR="0" rtl="0" algn="l">
              <a:lnSpc>
                <a:spcPct val="140013"/>
              </a:lnSpc>
              <a:spcBef>
                <a:spcPts val="0"/>
              </a:spcBef>
              <a:spcAft>
                <a:spcPts val="0"/>
              </a:spcAft>
              <a:buNone/>
            </a:pPr>
            <a:r>
              <a:t/>
            </a:r>
            <a:endParaRPr b="0" i="0" sz="2999" u="none" cap="none" strike="noStrike">
              <a:solidFill>
                <a:srgbClr val="FFFFFF"/>
              </a:solidFill>
              <a:latin typeface="Arial"/>
              <a:ea typeface="Arial"/>
              <a:cs typeface="Arial"/>
              <a:sym typeface="Arial"/>
            </a:endParaRPr>
          </a:p>
          <a:p>
            <a:pPr indent="0" lvl="0" marL="0" marR="0" rtl="0" algn="l">
              <a:lnSpc>
                <a:spcPct val="140013"/>
              </a:lnSpc>
              <a:spcBef>
                <a:spcPts val="0"/>
              </a:spcBef>
              <a:spcAft>
                <a:spcPts val="0"/>
              </a:spcAft>
              <a:buNone/>
            </a:pPr>
            <a:r>
              <a:rPr b="0" i="0" lang="en-US" sz="2999" u="none" cap="none" strike="noStrike">
                <a:solidFill>
                  <a:srgbClr val="FFFFFF"/>
                </a:solidFill>
                <a:latin typeface="Arial"/>
                <a:ea typeface="Arial"/>
                <a:cs typeface="Arial"/>
                <a:sym typeface="Arial"/>
              </a:rPr>
              <a:t> Additionally, we will explore the potential applications of machine learning in this field and discuss future directions for research.</a:t>
            </a:r>
            <a:endParaRPr/>
          </a:p>
          <a:p>
            <a:pPr indent="0" lvl="0" marL="0" marR="0" rtl="0" algn="l">
              <a:lnSpc>
                <a:spcPct val="140013"/>
              </a:lnSpc>
              <a:spcBef>
                <a:spcPts val="0"/>
              </a:spcBef>
              <a:spcAft>
                <a:spcPts val="0"/>
              </a:spcAft>
              <a:buNone/>
            </a:pPr>
            <a:r>
              <a:t/>
            </a:r>
            <a:endParaRPr b="0" i="0" sz="2999" u="none" cap="none" strike="noStrike">
              <a:solidFill>
                <a:srgbClr val="FFFFFF"/>
              </a:solidFill>
              <a:latin typeface="Arial"/>
              <a:ea typeface="Arial"/>
              <a:cs typeface="Arial"/>
              <a:sym typeface="Arial"/>
            </a:endParaRPr>
          </a:p>
        </p:txBody>
      </p:sp>
      <p:sp>
        <p:nvSpPr>
          <p:cNvPr id="119" name="Google Shape;119;p3"/>
          <p:cNvSpPr/>
          <p:nvPr/>
        </p:nvSpPr>
        <p:spPr>
          <a:xfrm>
            <a:off x="1028700" y="9066811"/>
            <a:ext cx="849757" cy="823939"/>
          </a:xfrm>
          <a:custGeom>
            <a:rect b="b" l="l" r="r" t="t"/>
            <a:pathLst>
              <a:path extrusionOk="0" h="823939" w="849757">
                <a:moveTo>
                  <a:pt x="0" y="0"/>
                </a:moveTo>
                <a:lnTo>
                  <a:pt x="849757" y="0"/>
                </a:lnTo>
                <a:lnTo>
                  <a:pt x="849757" y="823939"/>
                </a:lnTo>
                <a:lnTo>
                  <a:pt x="0" y="823939"/>
                </a:lnTo>
                <a:lnTo>
                  <a:pt x="0" y="0"/>
                </a:lnTo>
                <a:close/>
              </a:path>
            </a:pathLst>
          </a:custGeom>
          <a:blipFill rotWithShape="1">
            <a:blip r:embed="rId4">
              <a:alphaModFix/>
            </a:blip>
            <a:stretch>
              <a:fillRect b="0" l="-34239" r="-38129" t="0"/>
            </a:stretch>
          </a:blipFill>
          <a:ln>
            <a:noFill/>
          </a:ln>
        </p:spPr>
      </p:sp>
      <p:grpSp>
        <p:nvGrpSpPr>
          <p:cNvPr id="120" name="Google Shape;120;p3"/>
          <p:cNvGrpSpPr/>
          <p:nvPr/>
        </p:nvGrpSpPr>
        <p:grpSpPr>
          <a:xfrm>
            <a:off x="1878457" y="9103311"/>
            <a:ext cx="785250" cy="647758"/>
            <a:chOff x="0" y="0"/>
            <a:chExt cx="1047000" cy="863677"/>
          </a:xfrm>
        </p:grpSpPr>
        <p:sp>
          <p:nvSpPr>
            <p:cNvPr id="121" name="Google Shape;121;p3"/>
            <p:cNvSpPr/>
            <p:nvPr/>
          </p:nvSpPr>
          <p:spPr>
            <a:xfrm>
              <a:off x="129839" y="0"/>
              <a:ext cx="787242" cy="787242"/>
            </a:xfrm>
            <a:custGeom>
              <a:rect b="b" l="l" r="r" t="t"/>
              <a:pathLst>
                <a:path extrusionOk="0" h="787242" w="787242">
                  <a:moveTo>
                    <a:pt x="0" y="0"/>
                  </a:moveTo>
                  <a:lnTo>
                    <a:pt x="787242" y="0"/>
                  </a:lnTo>
                  <a:lnTo>
                    <a:pt x="787242" y="787242"/>
                  </a:lnTo>
                  <a:lnTo>
                    <a:pt x="0" y="787242"/>
                  </a:lnTo>
                  <a:lnTo>
                    <a:pt x="0" y="0"/>
                  </a:lnTo>
                  <a:close/>
                </a:path>
              </a:pathLst>
            </a:custGeom>
            <a:blipFill rotWithShape="1">
              <a:blip r:embed="rId5">
                <a:alphaModFix/>
              </a:blip>
              <a:stretch>
                <a:fillRect b="0" l="0" r="0" t="0"/>
              </a:stretch>
            </a:blipFill>
            <a:ln>
              <a:noFill/>
            </a:ln>
          </p:spPr>
        </p:sp>
        <p:sp>
          <p:nvSpPr>
            <p:cNvPr id="122" name="Google Shape;122;p3"/>
            <p:cNvSpPr txBox="1"/>
            <p:nvPr/>
          </p:nvSpPr>
          <p:spPr>
            <a:xfrm>
              <a:off x="0" y="694777"/>
              <a:ext cx="1047000" cy="168900"/>
            </a:xfrm>
            <a:prstGeom prst="rect">
              <a:avLst/>
            </a:prstGeom>
            <a:noFill/>
            <a:ln>
              <a:noFill/>
            </a:ln>
          </p:spPr>
          <p:txBody>
            <a:bodyPr anchorCtr="0" anchor="t" bIns="0" lIns="0" spcFirstLastPara="1" rIns="0" wrap="square" tIns="0">
              <a:spAutoFit/>
            </a:bodyPr>
            <a:lstStyle/>
            <a:p>
              <a:pPr indent="0" lvl="0" marL="0" marR="0" rtl="0" algn="ctr">
                <a:lnSpc>
                  <a:spcPct val="140145"/>
                </a:lnSpc>
                <a:spcBef>
                  <a:spcPts val="0"/>
                </a:spcBef>
                <a:spcAft>
                  <a:spcPts val="0"/>
                </a:spcAft>
                <a:buNone/>
              </a:pPr>
              <a:r>
                <a:rPr b="0" i="0" lang="en-US" sz="822" u="none" cap="none" strike="noStrike">
                  <a:solidFill>
                    <a:srgbClr val="497DAE"/>
                  </a:solidFill>
                  <a:latin typeface="Alatsi"/>
                  <a:ea typeface="Alatsi"/>
                  <a:cs typeface="Alatsi"/>
                  <a:sym typeface="Alatsi"/>
                </a:rPr>
                <a:t>Conscious Energy</a:t>
              </a:r>
              <a:endParaRPr/>
            </a:p>
          </p:txBody>
        </p:sp>
      </p:grpSp>
      <p:sp>
        <p:nvSpPr>
          <p:cNvPr id="123" name="Google Shape;123;p3"/>
          <p:cNvSpPr txBox="1"/>
          <p:nvPr/>
        </p:nvSpPr>
        <p:spPr>
          <a:xfrm>
            <a:off x="18125777" y="9890760"/>
            <a:ext cx="16222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a:t>
            </a:r>
            <a:endParaRPr/>
          </a:p>
        </p:txBody>
      </p:sp>
      <p:sp>
        <p:nvSpPr>
          <p:cNvPr id="124" name="Google Shape;124;p3"/>
          <p:cNvSpPr txBox="1"/>
          <p:nvPr/>
        </p:nvSpPr>
        <p:spPr>
          <a:xfrm>
            <a:off x="6530989" y="9748180"/>
            <a:ext cx="4050655" cy="180680"/>
          </a:xfrm>
          <a:prstGeom prst="rect">
            <a:avLst/>
          </a:prstGeom>
          <a:noFill/>
          <a:ln>
            <a:noFill/>
          </a:ln>
        </p:spPr>
        <p:txBody>
          <a:bodyPr anchorCtr="0" anchor="t" bIns="0" lIns="0" spcFirstLastPara="1" rIns="0" wrap="square" tIns="0">
            <a:spAutoFit/>
          </a:bodyPr>
          <a:lstStyle/>
          <a:p>
            <a:pPr indent="0" lvl="0" marL="0" marR="0" rtl="0" algn="ctr">
              <a:lnSpc>
                <a:spcPct val="140052"/>
              </a:lnSpc>
              <a:spcBef>
                <a:spcPts val="0"/>
              </a:spcBef>
              <a:spcAft>
                <a:spcPts val="0"/>
              </a:spcAft>
              <a:buNone/>
            </a:pPr>
            <a:r>
              <a:rPr b="0" i="0" lang="en-US" sz="1136" u="none" cap="none" strike="noStrike">
                <a:solidFill>
                  <a:srgbClr val="FFFFFF"/>
                </a:solidFill>
                <a:latin typeface="Arial"/>
                <a:ea typeface="Arial"/>
                <a:cs typeface="Arial"/>
                <a:sym typeface="Arial"/>
              </a:rPr>
              <a:t>Stable Diffusion XL: An LENR Reactor powering computers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132" name="Shape 132"/>
        <p:cNvGrpSpPr/>
        <p:nvPr/>
      </p:nvGrpSpPr>
      <p:grpSpPr>
        <a:xfrm>
          <a:off x="0" y="0"/>
          <a:ext cx="0" cy="0"/>
          <a:chOff x="0" y="0"/>
          <a:chExt cx="0" cy="0"/>
        </a:xfrm>
      </p:grpSpPr>
      <p:sp>
        <p:nvSpPr>
          <p:cNvPr id="133" name="Google Shape;133;p4"/>
          <p:cNvSpPr/>
          <p:nvPr/>
        </p:nvSpPr>
        <p:spPr>
          <a:xfrm rot="-5400000">
            <a:off x="925651" y="2612330"/>
            <a:ext cx="6716289" cy="6510191"/>
          </a:xfrm>
          <a:custGeom>
            <a:rect b="b" l="l" r="r" t="t"/>
            <a:pathLst>
              <a:path extrusionOk="0" h="6510191" w="6716289">
                <a:moveTo>
                  <a:pt x="0" y="0"/>
                </a:moveTo>
                <a:lnTo>
                  <a:pt x="6716289" y="0"/>
                </a:lnTo>
                <a:lnTo>
                  <a:pt x="6716289" y="6510192"/>
                </a:lnTo>
                <a:lnTo>
                  <a:pt x="0" y="6510192"/>
                </a:lnTo>
                <a:lnTo>
                  <a:pt x="0" y="0"/>
                </a:lnTo>
                <a:close/>
              </a:path>
            </a:pathLst>
          </a:custGeom>
          <a:blipFill rotWithShape="1">
            <a:blip r:embed="rId3">
              <a:alphaModFix/>
            </a:blip>
            <a:stretch>
              <a:fillRect b="-3164" l="0" r="0" t="0"/>
            </a:stretch>
          </a:blipFill>
          <a:ln>
            <a:noFill/>
          </a:ln>
        </p:spPr>
      </p:sp>
      <p:sp>
        <p:nvSpPr>
          <p:cNvPr id="134" name="Google Shape;134;p4"/>
          <p:cNvSpPr/>
          <p:nvPr/>
        </p:nvSpPr>
        <p:spPr>
          <a:xfrm>
            <a:off x="7751537" y="3864254"/>
            <a:ext cx="9507763" cy="5348117"/>
          </a:xfrm>
          <a:custGeom>
            <a:rect b="b" l="l" r="r" t="t"/>
            <a:pathLst>
              <a:path extrusionOk="0" h="5348117" w="9507763">
                <a:moveTo>
                  <a:pt x="0" y="0"/>
                </a:moveTo>
                <a:lnTo>
                  <a:pt x="9507763" y="0"/>
                </a:lnTo>
                <a:lnTo>
                  <a:pt x="9507763" y="5348116"/>
                </a:lnTo>
                <a:lnTo>
                  <a:pt x="0" y="5348116"/>
                </a:lnTo>
                <a:lnTo>
                  <a:pt x="0" y="0"/>
                </a:lnTo>
                <a:close/>
              </a:path>
            </a:pathLst>
          </a:custGeom>
          <a:blipFill rotWithShape="1">
            <a:blip r:embed="rId4">
              <a:alphaModFix/>
            </a:blip>
            <a:stretch>
              <a:fillRect b="0" l="0" r="0" t="0"/>
            </a:stretch>
          </a:blipFill>
          <a:ln>
            <a:noFill/>
          </a:ln>
        </p:spPr>
      </p:sp>
      <p:sp>
        <p:nvSpPr>
          <p:cNvPr id="135" name="Google Shape;135;p4"/>
          <p:cNvSpPr/>
          <p:nvPr/>
        </p:nvSpPr>
        <p:spPr>
          <a:xfrm>
            <a:off x="15151225" y="8190950"/>
            <a:ext cx="1095657" cy="1062367"/>
          </a:xfrm>
          <a:custGeom>
            <a:rect b="b" l="l" r="r" t="t"/>
            <a:pathLst>
              <a:path extrusionOk="0" h="1062367" w="1095657">
                <a:moveTo>
                  <a:pt x="0" y="0"/>
                </a:moveTo>
                <a:lnTo>
                  <a:pt x="1095657" y="0"/>
                </a:lnTo>
                <a:lnTo>
                  <a:pt x="1095657" y="1062367"/>
                </a:lnTo>
                <a:lnTo>
                  <a:pt x="0" y="1062367"/>
                </a:lnTo>
                <a:lnTo>
                  <a:pt x="0" y="0"/>
                </a:lnTo>
                <a:close/>
              </a:path>
            </a:pathLst>
          </a:custGeom>
          <a:blipFill rotWithShape="1">
            <a:blip r:embed="rId5">
              <a:alphaModFix/>
            </a:blip>
            <a:stretch>
              <a:fillRect b="0" l="-34239" r="-38129" t="0"/>
            </a:stretch>
          </a:blipFill>
          <a:ln>
            <a:noFill/>
          </a:ln>
        </p:spPr>
      </p:sp>
      <p:grpSp>
        <p:nvGrpSpPr>
          <p:cNvPr id="136" name="Google Shape;136;p4"/>
          <p:cNvGrpSpPr/>
          <p:nvPr/>
        </p:nvGrpSpPr>
        <p:grpSpPr>
          <a:xfrm>
            <a:off x="16246882" y="8238012"/>
            <a:ext cx="1012500" cy="830145"/>
            <a:chOff x="0" y="0"/>
            <a:chExt cx="1350000" cy="1106860"/>
          </a:xfrm>
        </p:grpSpPr>
        <p:sp>
          <p:nvSpPr>
            <p:cNvPr id="137" name="Google Shape;137;p4"/>
            <p:cNvSpPr/>
            <p:nvPr/>
          </p:nvSpPr>
          <p:spPr>
            <a:xfrm>
              <a:off x="167412" y="0"/>
              <a:ext cx="1015051" cy="1015051"/>
            </a:xfrm>
            <a:custGeom>
              <a:rect b="b" l="l" r="r" t="t"/>
              <a:pathLst>
                <a:path extrusionOk="0" h="1015051" w="1015051">
                  <a:moveTo>
                    <a:pt x="0" y="0"/>
                  </a:moveTo>
                  <a:lnTo>
                    <a:pt x="1015050" y="0"/>
                  </a:lnTo>
                  <a:lnTo>
                    <a:pt x="1015050" y="1015051"/>
                  </a:lnTo>
                  <a:lnTo>
                    <a:pt x="0" y="1015051"/>
                  </a:lnTo>
                  <a:lnTo>
                    <a:pt x="0" y="0"/>
                  </a:lnTo>
                  <a:close/>
                </a:path>
              </a:pathLst>
            </a:custGeom>
            <a:blipFill rotWithShape="1">
              <a:blip r:embed="rId6">
                <a:alphaModFix/>
              </a:blip>
              <a:stretch>
                <a:fillRect b="0" l="0" r="0" t="0"/>
              </a:stretch>
            </a:blipFill>
            <a:ln>
              <a:noFill/>
            </a:ln>
          </p:spPr>
        </p:sp>
        <p:sp>
          <p:nvSpPr>
            <p:cNvPr id="138" name="Google Shape;138;p4"/>
            <p:cNvSpPr txBox="1"/>
            <p:nvPr/>
          </p:nvSpPr>
          <p:spPr>
            <a:xfrm>
              <a:off x="0" y="889060"/>
              <a:ext cx="1350000" cy="217800"/>
            </a:xfrm>
            <a:prstGeom prst="rect">
              <a:avLst/>
            </a:prstGeom>
            <a:noFill/>
            <a:ln>
              <a:noFill/>
            </a:ln>
          </p:spPr>
          <p:txBody>
            <a:bodyPr anchorCtr="0" anchor="t" bIns="0" lIns="0" spcFirstLastPara="1" rIns="0" wrap="square" tIns="0">
              <a:spAutoFit/>
            </a:bodyPr>
            <a:lstStyle/>
            <a:p>
              <a:pPr indent="0" lvl="0" marL="0" marR="0" rtl="0" algn="ctr">
                <a:lnSpc>
                  <a:spcPct val="140056"/>
                </a:lnSpc>
                <a:spcBef>
                  <a:spcPts val="0"/>
                </a:spcBef>
                <a:spcAft>
                  <a:spcPts val="0"/>
                </a:spcAft>
                <a:buNone/>
              </a:pPr>
              <a:r>
                <a:rPr b="0" i="0" lang="en-US" sz="1061" u="none" cap="none" strike="noStrike">
                  <a:solidFill>
                    <a:srgbClr val="497DAE"/>
                  </a:solidFill>
                  <a:latin typeface="Alatsi"/>
                  <a:ea typeface="Alatsi"/>
                  <a:cs typeface="Alatsi"/>
                  <a:sym typeface="Alatsi"/>
                </a:rPr>
                <a:t>Conscious Energy</a:t>
              </a:r>
              <a:endParaRPr/>
            </a:p>
          </p:txBody>
        </p:sp>
      </p:grpSp>
      <p:sp>
        <p:nvSpPr>
          <p:cNvPr id="139" name="Google Shape;139;p4"/>
          <p:cNvSpPr txBox="1"/>
          <p:nvPr/>
        </p:nvSpPr>
        <p:spPr>
          <a:xfrm>
            <a:off x="18125777" y="9890760"/>
            <a:ext cx="16222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2</a:t>
            </a:r>
            <a:endParaRPr/>
          </a:p>
        </p:txBody>
      </p:sp>
      <p:sp>
        <p:nvSpPr>
          <p:cNvPr id="140" name="Google Shape;140;p4"/>
          <p:cNvSpPr txBox="1"/>
          <p:nvPr/>
        </p:nvSpPr>
        <p:spPr>
          <a:xfrm>
            <a:off x="1028696" y="928575"/>
            <a:ext cx="9618600" cy="1108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000" u="none" cap="none" strike="noStrike">
                <a:solidFill>
                  <a:srgbClr val="FFFFFF"/>
                </a:solidFill>
              </a:rPr>
              <a:t>Why Investigate LENR/LANR/LCF/ENC...etc.</a:t>
            </a:r>
            <a:endParaRPr b="1" sz="3000"/>
          </a:p>
          <a:p>
            <a:pPr indent="0" lvl="0" marL="0" marR="0" rtl="0" algn="ctr">
              <a:lnSpc>
                <a:spcPct val="140011"/>
              </a:lnSpc>
              <a:spcBef>
                <a:spcPts val="0"/>
              </a:spcBef>
              <a:spcAft>
                <a:spcPts val="0"/>
              </a:spcAft>
              <a:buNone/>
            </a:pPr>
            <a:r>
              <a:t/>
            </a:r>
            <a:endParaRPr b="1" i="0" sz="3000" u="none" cap="none" strike="noStrike">
              <a:solidFill>
                <a:srgbClr val="FFFFFF"/>
              </a:solidFill>
            </a:endParaRPr>
          </a:p>
        </p:txBody>
      </p:sp>
      <p:sp>
        <p:nvSpPr>
          <p:cNvPr id="141" name="Google Shape;141;p4"/>
          <p:cNvSpPr txBox="1"/>
          <p:nvPr/>
        </p:nvSpPr>
        <p:spPr>
          <a:xfrm>
            <a:off x="2401969" y="9253316"/>
            <a:ext cx="4332238" cy="40766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FFFFFF"/>
                </a:solidFill>
                <a:latin typeface="Arial"/>
                <a:ea typeface="Arial"/>
                <a:cs typeface="Arial"/>
                <a:sym typeface="Arial"/>
              </a:rPr>
              <a:t>Dalle-2 Low energy nuclear reactions on a palladium lattice</a:t>
            </a:r>
            <a:endParaRPr/>
          </a:p>
          <a:p>
            <a:pPr indent="0" lvl="0" marL="0" marR="0" rtl="0" algn="ctr">
              <a:lnSpc>
                <a:spcPct val="140000"/>
              </a:lnSpc>
              <a:spcBef>
                <a:spcPts val="0"/>
              </a:spcBef>
              <a:spcAft>
                <a:spcPts val="0"/>
              </a:spcAft>
              <a:buNone/>
            </a:pPr>
            <a:r>
              <a:rPr b="0" i="0" lang="en-US" sz="1200" u="none" cap="none" strike="noStrike">
                <a:solidFill>
                  <a:srgbClr val="FFFFFF"/>
                </a:solidFill>
                <a:latin typeface="Arial"/>
                <a:ea typeface="Arial"/>
                <a:cs typeface="Arial"/>
                <a:sym typeface="Arial"/>
              </a:rPr>
              <a:t> made with Autonomous Research Agent (ARA)</a:t>
            </a:r>
            <a:endParaRPr/>
          </a:p>
        </p:txBody>
      </p:sp>
      <p:sp>
        <p:nvSpPr>
          <p:cNvPr id="142" name="Google Shape;142;p4"/>
          <p:cNvSpPr txBox="1"/>
          <p:nvPr/>
        </p:nvSpPr>
        <p:spPr>
          <a:xfrm>
            <a:off x="10911289" y="9259961"/>
            <a:ext cx="3213050" cy="206715"/>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b="0" i="0" lang="en-US" sz="1236" u="none" cap="none" strike="noStrike">
                <a:solidFill>
                  <a:srgbClr val="FFFFFF"/>
                </a:solidFill>
                <a:latin typeface="Arial"/>
                <a:ea typeface="Arial"/>
                <a:cs typeface="Arial"/>
                <a:sym typeface="Arial"/>
              </a:rPr>
              <a:t>Mid-Journey Low Energy Nuclear Reaction</a:t>
            </a:r>
            <a:endParaRPr/>
          </a:p>
        </p:txBody>
      </p:sp>
      <p:sp>
        <p:nvSpPr>
          <p:cNvPr id="143" name="Google Shape;143;p4"/>
          <p:cNvSpPr txBox="1"/>
          <p:nvPr/>
        </p:nvSpPr>
        <p:spPr>
          <a:xfrm>
            <a:off x="7751526" y="1619132"/>
            <a:ext cx="5088000" cy="2401200"/>
          </a:xfrm>
          <a:prstGeom prst="rect">
            <a:avLst/>
          </a:prstGeom>
          <a:noFill/>
          <a:ln>
            <a:noFill/>
          </a:ln>
        </p:spPr>
        <p:txBody>
          <a:bodyPr anchorCtr="0" anchor="t" bIns="0" lIns="0" spcFirstLastPara="1" rIns="0" wrap="square" tIns="0">
            <a:spAutoFit/>
          </a:bodyPr>
          <a:lstStyle/>
          <a:p>
            <a:pPr indent="-337185" lvl="1" marL="71247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Energy Production</a:t>
            </a:r>
            <a:endParaRPr sz="3000"/>
          </a:p>
          <a:p>
            <a:pPr indent="-337185" lvl="1" marL="71247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Waste Management</a:t>
            </a:r>
            <a:endParaRPr sz="3000"/>
          </a:p>
          <a:p>
            <a:pPr indent="-337185" lvl="1" marL="71247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Nuclear Medicine </a:t>
            </a:r>
            <a:endParaRPr sz="3000"/>
          </a:p>
          <a:p>
            <a:pPr indent="0" lvl="0" marL="0" marR="0" rtl="0" algn="l">
              <a:lnSpc>
                <a:spcPct val="141606"/>
              </a:lnSpc>
              <a:spcBef>
                <a:spcPts val="0"/>
              </a:spcBef>
              <a:spcAft>
                <a:spcPts val="0"/>
              </a:spcAft>
              <a:buNone/>
            </a:pPr>
            <a:r>
              <a:t/>
            </a:r>
            <a:endParaRPr b="0" i="0" sz="3000" u="none" cap="none" strike="noStrike">
              <a:solidFill>
                <a:srgbClr val="FFFFFF"/>
              </a:solidFill>
              <a:latin typeface="Arial"/>
              <a:ea typeface="Arial"/>
              <a:cs typeface="Arial"/>
              <a:sym typeface="Arial"/>
            </a:endParaRPr>
          </a:p>
        </p:txBody>
      </p:sp>
      <p:sp>
        <p:nvSpPr>
          <p:cNvPr id="144" name="Google Shape;144;p4"/>
          <p:cNvSpPr txBox="1"/>
          <p:nvPr/>
        </p:nvSpPr>
        <p:spPr>
          <a:xfrm>
            <a:off x="11978770" y="1295884"/>
            <a:ext cx="5280600" cy="2401200"/>
          </a:xfrm>
          <a:prstGeom prst="rect">
            <a:avLst/>
          </a:prstGeom>
          <a:noFill/>
          <a:ln>
            <a:noFill/>
          </a:ln>
        </p:spPr>
        <p:txBody>
          <a:bodyPr anchorCtr="0" anchor="t" bIns="0" lIns="0" spcFirstLastPara="1" rIns="0" wrap="square" tIns="0">
            <a:spAutoFit/>
          </a:bodyPr>
          <a:lstStyle/>
          <a:p>
            <a:pPr indent="-337185" lvl="1" marL="71247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Propulsion</a:t>
            </a:r>
            <a:endParaRPr sz="3000"/>
          </a:p>
          <a:p>
            <a:pPr indent="-337185" lvl="1" marL="71247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Space Exploration</a:t>
            </a:r>
            <a:endParaRPr sz="3000"/>
          </a:p>
          <a:p>
            <a:pPr indent="-337185" lvl="1" marL="71247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Insights in Physics</a:t>
            </a:r>
            <a:endParaRPr sz="3000"/>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152" name="Shape 152"/>
        <p:cNvGrpSpPr/>
        <p:nvPr/>
      </p:nvGrpSpPr>
      <p:grpSpPr>
        <a:xfrm>
          <a:off x="0" y="0"/>
          <a:ext cx="0" cy="0"/>
          <a:chOff x="0" y="0"/>
          <a:chExt cx="0" cy="0"/>
        </a:xfrm>
      </p:grpSpPr>
      <p:sp>
        <p:nvSpPr>
          <p:cNvPr id="153" name="Google Shape;153;p5"/>
          <p:cNvSpPr/>
          <p:nvPr/>
        </p:nvSpPr>
        <p:spPr>
          <a:xfrm>
            <a:off x="0" y="0"/>
            <a:ext cx="10408182" cy="10408182"/>
          </a:xfrm>
          <a:custGeom>
            <a:rect b="b" l="l" r="r" t="t"/>
            <a:pathLst>
              <a:path extrusionOk="0" h="10408182" w="10408182">
                <a:moveTo>
                  <a:pt x="0" y="0"/>
                </a:moveTo>
                <a:lnTo>
                  <a:pt x="10408182" y="0"/>
                </a:lnTo>
                <a:lnTo>
                  <a:pt x="10408182" y="10408182"/>
                </a:lnTo>
                <a:lnTo>
                  <a:pt x="0" y="10408182"/>
                </a:lnTo>
                <a:lnTo>
                  <a:pt x="0" y="0"/>
                </a:lnTo>
                <a:close/>
              </a:path>
            </a:pathLst>
          </a:custGeom>
          <a:blipFill rotWithShape="1">
            <a:blip r:embed="rId3">
              <a:alphaModFix amt="42000"/>
            </a:blip>
            <a:stretch>
              <a:fillRect b="0" l="0" r="0" t="0"/>
            </a:stretch>
          </a:blipFill>
          <a:ln>
            <a:noFill/>
          </a:ln>
        </p:spPr>
      </p:sp>
      <p:sp>
        <p:nvSpPr>
          <p:cNvPr id="154" name="Google Shape;154;p5"/>
          <p:cNvSpPr txBox="1"/>
          <p:nvPr/>
        </p:nvSpPr>
        <p:spPr>
          <a:xfrm>
            <a:off x="10740022" y="2648955"/>
            <a:ext cx="6519278" cy="559562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FFFFFF"/>
                </a:solidFill>
                <a:latin typeface="Arial"/>
                <a:ea typeface="Arial"/>
                <a:cs typeface="Arial"/>
                <a:sym typeface="Arial"/>
              </a:rPr>
              <a:t>Lack of Theoretical Agreement</a:t>
            </a:r>
            <a:endParaRPr/>
          </a:p>
          <a:p>
            <a:pPr indent="0" lvl="0" marL="0" marR="0" rtl="0" algn="l">
              <a:lnSpc>
                <a:spcPct val="140000"/>
              </a:lnSpc>
              <a:spcBef>
                <a:spcPts val="0"/>
              </a:spcBef>
              <a:spcAft>
                <a:spcPts val="0"/>
              </a:spcAft>
              <a:buNone/>
            </a:pPr>
            <a:r>
              <a:t/>
            </a:r>
            <a:endParaRPr b="0" i="0" sz="32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3200" u="none" cap="none" strike="noStrike">
                <a:solidFill>
                  <a:srgbClr val="FFFFFF"/>
                </a:solidFill>
                <a:latin typeface="Arial"/>
                <a:ea typeface="Arial"/>
                <a:cs typeface="Arial"/>
                <a:sym typeface="Arial"/>
              </a:rPr>
              <a:t>Prediction and Control</a:t>
            </a:r>
            <a:endParaRPr/>
          </a:p>
          <a:p>
            <a:pPr indent="0" lvl="0" marL="0" marR="0" rtl="0" algn="l">
              <a:lnSpc>
                <a:spcPct val="140000"/>
              </a:lnSpc>
              <a:spcBef>
                <a:spcPts val="0"/>
              </a:spcBef>
              <a:spcAft>
                <a:spcPts val="0"/>
              </a:spcAft>
              <a:buNone/>
            </a:pPr>
            <a:r>
              <a:t/>
            </a:r>
            <a:endParaRPr b="0" i="0" sz="32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3200" u="none" cap="none" strike="noStrike">
                <a:solidFill>
                  <a:srgbClr val="FFFFFF"/>
                </a:solidFill>
                <a:latin typeface="Arial"/>
                <a:ea typeface="Arial"/>
                <a:cs typeface="Arial"/>
                <a:sym typeface="Arial"/>
              </a:rPr>
              <a:t>Experiment Design</a:t>
            </a:r>
            <a:endParaRPr/>
          </a:p>
          <a:p>
            <a:pPr indent="0" lvl="0" marL="0" marR="0" rtl="0" algn="l">
              <a:lnSpc>
                <a:spcPct val="140000"/>
              </a:lnSpc>
              <a:spcBef>
                <a:spcPts val="0"/>
              </a:spcBef>
              <a:spcAft>
                <a:spcPts val="0"/>
              </a:spcAft>
              <a:buNone/>
            </a:pPr>
            <a:r>
              <a:t/>
            </a:r>
            <a:endParaRPr b="0" i="0" sz="32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3200" u="none" cap="none" strike="noStrike">
                <a:solidFill>
                  <a:srgbClr val="FFFFFF"/>
                </a:solidFill>
                <a:latin typeface="Arial"/>
                <a:ea typeface="Arial"/>
                <a:cs typeface="Arial"/>
                <a:sym typeface="Arial"/>
              </a:rPr>
              <a:t>Replication Challenges</a:t>
            </a:r>
            <a:endParaRPr/>
          </a:p>
          <a:p>
            <a:pPr indent="0" lvl="0" marL="0" marR="0" rtl="0" algn="l">
              <a:lnSpc>
                <a:spcPct val="140000"/>
              </a:lnSpc>
              <a:spcBef>
                <a:spcPts val="0"/>
              </a:spcBef>
              <a:spcAft>
                <a:spcPts val="0"/>
              </a:spcAft>
              <a:buNone/>
            </a:pPr>
            <a:r>
              <a:t/>
            </a:r>
            <a:endParaRPr b="0" i="0" sz="32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0" i="0" lang="en-US" sz="3200" u="none" cap="none" strike="noStrike">
                <a:solidFill>
                  <a:srgbClr val="FFFFFF"/>
                </a:solidFill>
                <a:latin typeface="Arial"/>
                <a:ea typeface="Arial"/>
                <a:cs typeface="Arial"/>
                <a:sym typeface="Arial"/>
              </a:rPr>
              <a:t>Precision Required</a:t>
            </a:r>
            <a:endParaRPr/>
          </a:p>
          <a:p>
            <a:pPr indent="0" lvl="0" marL="0" marR="0" rtl="0" algn="l">
              <a:lnSpc>
                <a:spcPct val="140000"/>
              </a:lnSpc>
              <a:spcBef>
                <a:spcPts val="0"/>
              </a:spcBef>
              <a:spcAft>
                <a:spcPts val="0"/>
              </a:spcAft>
              <a:buNone/>
            </a:pPr>
            <a:r>
              <a:t/>
            </a:r>
            <a:endParaRPr b="0" i="0" sz="3200" u="none" cap="none" strike="noStrike">
              <a:solidFill>
                <a:srgbClr val="FFFFFF"/>
              </a:solidFill>
              <a:latin typeface="Arial"/>
              <a:ea typeface="Arial"/>
              <a:cs typeface="Arial"/>
              <a:sym typeface="Arial"/>
            </a:endParaRPr>
          </a:p>
        </p:txBody>
      </p:sp>
      <p:sp>
        <p:nvSpPr>
          <p:cNvPr id="155" name="Google Shape;155;p5"/>
          <p:cNvSpPr txBox="1"/>
          <p:nvPr/>
        </p:nvSpPr>
        <p:spPr>
          <a:xfrm>
            <a:off x="4272024" y="1141700"/>
            <a:ext cx="97440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500" u="none" cap="none" strike="noStrike">
                <a:solidFill>
                  <a:srgbClr val="FFFFFF"/>
                </a:solidFill>
                <a:latin typeface="Arial"/>
                <a:ea typeface="Arial"/>
                <a:cs typeface="Arial"/>
                <a:sym typeface="Arial"/>
              </a:rPr>
              <a:t>Challenges in Investigating LENR/LANR</a:t>
            </a:r>
            <a:endParaRPr/>
          </a:p>
        </p:txBody>
      </p:sp>
      <p:sp>
        <p:nvSpPr>
          <p:cNvPr id="156" name="Google Shape;156;p5"/>
          <p:cNvSpPr/>
          <p:nvPr/>
        </p:nvSpPr>
        <p:spPr>
          <a:xfrm>
            <a:off x="15426039" y="8334420"/>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4">
              <a:alphaModFix amt="65999"/>
            </a:blip>
            <a:stretch>
              <a:fillRect b="0" l="-34239" r="-38129" t="0"/>
            </a:stretch>
          </a:blipFill>
          <a:ln>
            <a:noFill/>
          </a:ln>
        </p:spPr>
      </p:sp>
      <p:grpSp>
        <p:nvGrpSpPr>
          <p:cNvPr id="157" name="Google Shape;157;p5"/>
          <p:cNvGrpSpPr/>
          <p:nvPr/>
        </p:nvGrpSpPr>
        <p:grpSpPr>
          <a:xfrm>
            <a:off x="16378869" y="8375347"/>
            <a:ext cx="880431" cy="731799"/>
            <a:chOff x="0" y="0"/>
            <a:chExt cx="1173908" cy="975732"/>
          </a:xfrm>
        </p:grpSpPr>
        <p:sp>
          <p:nvSpPr>
            <p:cNvPr id="158" name="Google Shape;158;p5"/>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5">
                <a:alphaModFix amt="65999"/>
              </a:blip>
              <a:stretch>
                <a:fillRect b="0" l="0" r="0" t="0"/>
              </a:stretch>
            </a:blipFill>
            <a:ln>
              <a:noFill/>
            </a:ln>
          </p:spPr>
        </p:sp>
        <p:sp>
          <p:nvSpPr>
            <p:cNvPr id="159" name="Google Shape;159;p5"/>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
        <p:nvSpPr>
          <p:cNvPr id="160" name="Google Shape;160;p5"/>
          <p:cNvSpPr txBox="1"/>
          <p:nvPr/>
        </p:nvSpPr>
        <p:spPr>
          <a:xfrm>
            <a:off x="18125777" y="9890760"/>
            <a:ext cx="16222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168" name="Shape 168"/>
        <p:cNvGrpSpPr/>
        <p:nvPr/>
      </p:nvGrpSpPr>
      <p:grpSpPr>
        <a:xfrm>
          <a:off x="0" y="0"/>
          <a:ext cx="0" cy="0"/>
          <a:chOff x="0" y="0"/>
          <a:chExt cx="0" cy="0"/>
        </a:xfrm>
      </p:grpSpPr>
      <p:sp>
        <p:nvSpPr>
          <p:cNvPr id="169" name="Google Shape;169;p6"/>
          <p:cNvSpPr/>
          <p:nvPr/>
        </p:nvSpPr>
        <p:spPr>
          <a:xfrm>
            <a:off x="3275301" y="6478034"/>
            <a:ext cx="3578724" cy="3019141"/>
          </a:xfrm>
          <a:custGeom>
            <a:rect b="b" l="l" r="r" t="t"/>
            <a:pathLst>
              <a:path extrusionOk="0" h="3019141" w="3578724">
                <a:moveTo>
                  <a:pt x="0" y="0"/>
                </a:moveTo>
                <a:lnTo>
                  <a:pt x="3578724" y="0"/>
                </a:lnTo>
                <a:lnTo>
                  <a:pt x="3578724" y="3019141"/>
                </a:lnTo>
                <a:lnTo>
                  <a:pt x="0" y="3019141"/>
                </a:lnTo>
                <a:lnTo>
                  <a:pt x="0" y="0"/>
                </a:lnTo>
                <a:close/>
              </a:path>
            </a:pathLst>
          </a:custGeom>
          <a:blipFill rotWithShape="1">
            <a:blip r:embed="rId3">
              <a:alphaModFix/>
            </a:blip>
            <a:stretch>
              <a:fillRect b="0" l="0" r="0" t="0"/>
            </a:stretch>
          </a:blipFill>
          <a:ln>
            <a:noFill/>
          </a:ln>
        </p:spPr>
      </p:sp>
      <p:sp>
        <p:nvSpPr>
          <p:cNvPr id="170" name="Google Shape;170;p6"/>
          <p:cNvSpPr/>
          <p:nvPr/>
        </p:nvSpPr>
        <p:spPr>
          <a:xfrm>
            <a:off x="10877824" y="6293276"/>
            <a:ext cx="4388903" cy="3203899"/>
          </a:xfrm>
          <a:custGeom>
            <a:rect b="b" l="l" r="r" t="t"/>
            <a:pathLst>
              <a:path extrusionOk="0" h="3203899" w="4388903">
                <a:moveTo>
                  <a:pt x="0" y="0"/>
                </a:moveTo>
                <a:lnTo>
                  <a:pt x="4388904" y="0"/>
                </a:lnTo>
                <a:lnTo>
                  <a:pt x="4388904" y="3203899"/>
                </a:lnTo>
                <a:lnTo>
                  <a:pt x="0" y="3203899"/>
                </a:lnTo>
                <a:lnTo>
                  <a:pt x="0" y="0"/>
                </a:lnTo>
                <a:close/>
              </a:path>
            </a:pathLst>
          </a:custGeom>
          <a:blipFill rotWithShape="1">
            <a:blip r:embed="rId4">
              <a:alphaModFix/>
            </a:blip>
            <a:stretch>
              <a:fillRect b="0" l="0" r="0" t="0"/>
            </a:stretch>
          </a:blipFill>
          <a:ln>
            <a:noFill/>
          </a:ln>
        </p:spPr>
      </p:sp>
      <p:sp>
        <p:nvSpPr>
          <p:cNvPr id="171" name="Google Shape;171;p6"/>
          <p:cNvSpPr txBox="1"/>
          <p:nvPr/>
        </p:nvSpPr>
        <p:spPr>
          <a:xfrm>
            <a:off x="1114714" y="962025"/>
            <a:ext cx="16058573" cy="58038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400" u="none" cap="none" strike="noStrike">
                <a:solidFill>
                  <a:srgbClr val="FFFFFF"/>
                </a:solidFill>
                <a:latin typeface="Arial"/>
                <a:ea typeface="Arial"/>
                <a:cs typeface="Arial"/>
                <a:sym typeface="Arial"/>
              </a:rPr>
              <a:t>How Machine Learning can help solve these challenges?</a:t>
            </a:r>
            <a:endParaRPr/>
          </a:p>
        </p:txBody>
      </p:sp>
      <p:sp>
        <p:nvSpPr>
          <p:cNvPr id="172" name="Google Shape;172;p6"/>
          <p:cNvSpPr txBox="1"/>
          <p:nvPr/>
        </p:nvSpPr>
        <p:spPr>
          <a:xfrm>
            <a:off x="1114725" y="1952585"/>
            <a:ext cx="7899900" cy="6280200"/>
          </a:xfrm>
          <a:prstGeom prst="rect">
            <a:avLst/>
          </a:prstGeom>
          <a:noFill/>
          <a:ln>
            <a:noFill/>
          </a:ln>
        </p:spPr>
        <p:txBody>
          <a:bodyPr anchorCtr="0" anchor="t" bIns="0" lIns="0" spcFirstLastPara="1" rIns="0" wrap="square" tIns="0">
            <a:spAutoFit/>
          </a:bodyPr>
          <a:lstStyle/>
          <a:p>
            <a:pPr indent="-323850" lvl="1" marL="64770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Model Development</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23850" lvl="1" marL="64770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Optimization of Experimental Design</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23850" lvl="1" marL="64770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Enhancing Replicability</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23850" lvl="1" marL="64770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Data Analysis and Interpretation</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p:txBody>
      </p:sp>
      <p:sp>
        <p:nvSpPr>
          <p:cNvPr id="173" name="Google Shape;173;p6"/>
          <p:cNvSpPr txBox="1"/>
          <p:nvPr/>
        </p:nvSpPr>
        <p:spPr>
          <a:xfrm>
            <a:off x="9014626" y="1952585"/>
            <a:ext cx="8115300" cy="4340700"/>
          </a:xfrm>
          <a:prstGeom prst="rect">
            <a:avLst/>
          </a:prstGeom>
          <a:noFill/>
          <a:ln>
            <a:noFill/>
          </a:ln>
        </p:spPr>
        <p:txBody>
          <a:bodyPr anchorCtr="0" anchor="t" bIns="0" lIns="0" spcFirstLastPara="1" rIns="0" wrap="square" tIns="0">
            <a:spAutoFit/>
          </a:bodyPr>
          <a:lstStyle/>
          <a:p>
            <a:pPr indent="-323850" lvl="1" marL="64770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Real-time Monitoring and Control</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23850" lvl="1" marL="64770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Collaborative Research</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23850" lvl="1" marL="64770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Automating Tedious Processes</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323850" lvl="1" marL="647700" marR="0" rtl="0" algn="l">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Enhancing Interpretability</a:t>
            </a:r>
            <a:endParaRPr/>
          </a:p>
        </p:txBody>
      </p:sp>
      <p:sp>
        <p:nvSpPr>
          <p:cNvPr id="174" name="Google Shape;174;p6"/>
          <p:cNvSpPr txBox="1"/>
          <p:nvPr/>
        </p:nvSpPr>
        <p:spPr>
          <a:xfrm>
            <a:off x="18125777" y="9890760"/>
            <a:ext cx="16222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4</a:t>
            </a:r>
            <a:endParaRPr/>
          </a:p>
        </p:txBody>
      </p:sp>
      <p:sp>
        <p:nvSpPr>
          <p:cNvPr id="175" name="Google Shape;175;p6"/>
          <p:cNvSpPr/>
          <p:nvPr/>
        </p:nvSpPr>
        <p:spPr>
          <a:xfrm>
            <a:off x="1028700" y="1028700"/>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5">
              <a:alphaModFix amt="65999"/>
            </a:blip>
            <a:stretch>
              <a:fillRect b="0" l="-34239" r="-38129" t="0"/>
            </a:stretch>
          </a:blipFill>
          <a:ln>
            <a:noFill/>
          </a:ln>
        </p:spPr>
      </p:sp>
      <p:grpSp>
        <p:nvGrpSpPr>
          <p:cNvPr id="176" name="Google Shape;176;p6"/>
          <p:cNvGrpSpPr/>
          <p:nvPr/>
        </p:nvGrpSpPr>
        <p:grpSpPr>
          <a:xfrm>
            <a:off x="1981530" y="1069627"/>
            <a:ext cx="880431" cy="731799"/>
            <a:chOff x="0" y="0"/>
            <a:chExt cx="1173908" cy="975732"/>
          </a:xfrm>
        </p:grpSpPr>
        <p:sp>
          <p:nvSpPr>
            <p:cNvPr id="177" name="Google Shape;177;p6"/>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6">
                <a:alphaModFix amt="65999"/>
              </a:blip>
              <a:stretch>
                <a:fillRect b="0" l="0" r="0" t="0"/>
              </a:stretch>
            </a:blipFill>
            <a:ln>
              <a:noFill/>
            </a:ln>
          </p:spPr>
        </p:sp>
        <p:sp>
          <p:nvSpPr>
            <p:cNvPr id="178" name="Google Shape;178;p6"/>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186" name="Shape 186"/>
        <p:cNvGrpSpPr/>
        <p:nvPr/>
      </p:nvGrpSpPr>
      <p:grpSpPr>
        <a:xfrm>
          <a:off x="0" y="0"/>
          <a:ext cx="0" cy="0"/>
          <a:chOff x="0" y="0"/>
          <a:chExt cx="0" cy="0"/>
        </a:xfrm>
      </p:grpSpPr>
      <p:sp>
        <p:nvSpPr>
          <p:cNvPr id="187" name="Google Shape;187;p7"/>
          <p:cNvSpPr/>
          <p:nvPr/>
        </p:nvSpPr>
        <p:spPr>
          <a:xfrm>
            <a:off x="1028700" y="9454805"/>
            <a:ext cx="488910" cy="474055"/>
          </a:xfrm>
          <a:custGeom>
            <a:rect b="b" l="l" r="r" t="t"/>
            <a:pathLst>
              <a:path extrusionOk="0" h="474055" w="488910">
                <a:moveTo>
                  <a:pt x="0" y="0"/>
                </a:moveTo>
                <a:lnTo>
                  <a:pt x="488910" y="0"/>
                </a:lnTo>
                <a:lnTo>
                  <a:pt x="488910" y="474055"/>
                </a:lnTo>
                <a:lnTo>
                  <a:pt x="0" y="474055"/>
                </a:lnTo>
                <a:lnTo>
                  <a:pt x="0" y="0"/>
                </a:lnTo>
                <a:close/>
              </a:path>
            </a:pathLst>
          </a:custGeom>
          <a:blipFill rotWithShape="1">
            <a:blip r:embed="rId3">
              <a:alphaModFix/>
            </a:blip>
            <a:stretch>
              <a:fillRect b="0" l="-34239" r="-38129" t="0"/>
            </a:stretch>
          </a:blipFill>
          <a:ln>
            <a:noFill/>
          </a:ln>
        </p:spPr>
      </p:sp>
      <p:grpSp>
        <p:nvGrpSpPr>
          <p:cNvPr id="188" name="Google Shape;188;p7"/>
          <p:cNvGrpSpPr/>
          <p:nvPr/>
        </p:nvGrpSpPr>
        <p:grpSpPr>
          <a:xfrm>
            <a:off x="1517610" y="9475805"/>
            <a:ext cx="451761" cy="375496"/>
            <a:chOff x="0" y="0"/>
            <a:chExt cx="602348" cy="500661"/>
          </a:xfrm>
        </p:grpSpPr>
        <p:sp>
          <p:nvSpPr>
            <p:cNvPr id="189" name="Google Shape;189;p7"/>
            <p:cNvSpPr/>
            <p:nvPr/>
          </p:nvSpPr>
          <p:spPr>
            <a:xfrm>
              <a:off x="74703" y="0"/>
              <a:ext cx="452942" cy="452942"/>
            </a:xfrm>
            <a:custGeom>
              <a:rect b="b" l="l" r="r" t="t"/>
              <a:pathLst>
                <a:path extrusionOk="0" h="452942" w="452942">
                  <a:moveTo>
                    <a:pt x="0" y="0"/>
                  </a:moveTo>
                  <a:lnTo>
                    <a:pt x="452942" y="0"/>
                  </a:lnTo>
                  <a:lnTo>
                    <a:pt x="452942" y="452942"/>
                  </a:lnTo>
                  <a:lnTo>
                    <a:pt x="0" y="452942"/>
                  </a:lnTo>
                  <a:lnTo>
                    <a:pt x="0" y="0"/>
                  </a:lnTo>
                  <a:close/>
                </a:path>
              </a:pathLst>
            </a:custGeom>
            <a:blipFill rotWithShape="1">
              <a:blip r:embed="rId4">
                <a:alphaModFix/>
              </a:blip>
              <a:stretch>
                <a:fillRect b="0" l="0" r="0" t="0"/>
              </a:stretch>
            </a:blipFill>
            <a:ln>
              <a:noFill/>
            </a:ln>
          </p:spPr>
        </p:sp>
        <p:sp>
          <p:nvSpPr>
            <p:cNvPr id="190" name="Google Shape;190;p7"/>
            <p:cNvSpPr txBox="1"/>
            <p:nvPr/>
          </p:nvSpPr>
          <p:spPr>
            <a:xfrm>
              <a:off x="0" y="395697"/>
              <a:ext cx="602348" cy="104964"/>
            </a:xfrm>
            <a:prstGeom prst="rect">
              <a:avLst/>
            </a:prstGeom>
            <a:noFill/>
            <a:ln>
              <a:noFill/>
            </a:ln>
          </p:spPr>
          <p:txBody>
            <a:bodyPr anchorCtr="0" anchor="t" bIns="0" lIns="0" spcFirstLastPara="1" rIns="0" wrap="square" tIns="0">
              <a:spAutoFit/>
            </a:bodyPr>
            <a:lstStyle/>
            <a:p>
              <a:pPr indent="0" lvl="0" marL="0" marR="0" rtl="0" algn="ctr">
                <a:lnSpc>
                  <a:spcPct val="140169"/>
                </a:lnSpc>
                <a:spcBef>
                  <a:spcPts val="0"/>
                </a:spcBef>
                <a:spcAft>
                  <a:spcPts val="0"/>
                </a:spcAft>
                <a:buNone/>
              </a:pPr>
              <a:r>
                <a:rPr b="0" i="0" lang="en-US" sz="473" u="none" cap="none" strike="noStrike">
                  <a:solidFill>
                    <a:srgbClr val="497DAE"/>
                  </a:solidFill>
                  <a:latin typeface="Alatsi"/>
                  <a:ea typeface="Alatsi"/>
                  <a:cs typeface="Alatsi"/>
                  <a:sym typeface="Alatsi"/>
                </a:rPr>
                <a:t>Conscious Energy</a:t>
              </a:r>
              <a:endParaRPr/>
            </a:p>
          </p:txBody>
        </p:sp>
      </p:grpSp>
      <p:sp>
        <p:nvSpPr>
          <p:cNvPr id="191" name="Google Shape;191;p7"/>
          <p:cNvSpPr/>
          <p:nvPr/>
        </p:nvSpPr>
        <p:spPr>
          <a:xfrm>
            <a:off x="2149447" y="1028700"/>
            <a:ext cx="13989105" cy="8634853"/>
          </a:xfrm>
          <a:custGeom>
            <a:rect b="b" l="l" r="r" t="t"/>
            <a:pathLst>
              <a:path extrusionOk="0" h="8634853" w="13989105">
                <a:moveTo>
                  <a:pt x="0" y="0"/>
                </a:moveTo>
                <a:lnTo>
                  <a:pt x="13989106" y="0"/>
                </a:lnTo>
                <a:lnTo>
                  <a:pt x="13989106" y="8634853"/>
                </a:lnTo>
                <a:lnTo>
                  <a:pt x="0" y="8634853"/>
                </a:lnTo>
                <a:lnTo>
                  <a:pt x="0" y="0"/>
                </a:lnTo>
                <a:close/>
              </a:path>
            </a:pathLst>
          </a:custGeom>
          <a:blipFill rotWithShape="1">
            <a:blip r:embed="rId5">
              <a:alphaModFix/>
            </a:blip>
            <a:stretch>
              <a:fillRect b="0" l="-1849" r="-1816" t="0"/>
            </a:stretch>
          </a:blipFill>
          <a:ln>
            <a:noFill/>
          </a:ln>
        </p:spPr>
      </p:sp>
      <p:sp>
        <p:nvSpPr>
          <p:cNvPr id="192" name="Google Shape;192;p7"/>
          <p:cNvSpPr txBox="1"/>
          <p:nvPr/>
        </p:nvSpPr>
        <p:spPr>
          <a:xfrm>
            <a:off x="5770104" y="415290"/>
            <a:ext cx="6747792" cy="6134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FFFFFF"/>
                </a:solidFill>
                <a:latin typeface="Arial"/>
                <a:ea typeface="Arial"/>
                <a:cs typeface="Arial"/>
                <a:sym typeface="Arial"/>
              </a:rPr>
              <a:t>Machine Learning Techniques</a:t>
            </a:r>
            <a:endParaRPr/>
          </a:p>
        </p:txBody>
      </p:sp>
      <p:sp>
        <p:nvSpPr>
          <p:cNvPr id="193" name="Google Shape;193;p7"/>
          <p:cNvSpPr txBox="1"/>
          <p:nvPr/>
        </p:nvSpPr>
        <p:spPr>
          <a:xfrm>
            <a:off x="18125777" y="9890760"/>
            <a:ext cx="16222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201" name="Shape 201"/>
        <p:cNvGrpSpPr/>
        <p:nvPr/>
      </p:nvGrpSpPr>
      <p:grpSpPr>
        <a:xfrm>
          <a:off x="0" y="0"/>
          <a:ext cx="0" cy="0"/>
          <a:chOff x="0" y="0"/>
          <a:chExt cx="0" cy="0"/>
        </a:xfrm>
      </p:grpSpPr>
      <p:sp>
        <p:nvSpPr>
          <p:cNvPr id="202" name="Google Shape;202;p8"/>
          <p:cNvSpPr/>
          <p:nvPr/>
        </p:nvSpPr>
        <p:spPr>
          <a:xfrm>
            <a:off x="13543530" y="1620699"/>
            <a:ext cx="8826732" cy="7482304"/>
          </a:xfrm>
          <a:custGeom>
            <a:rect b="b" l="l" r="r" t="t"/>
            <a:pathLst>
              <a:path extrusionOk="0" h="7482304" w="8826732">
                <a:moveTo>
                  <a:pt x="0" y="0"/>
                </a:moveTo>
                <a:lnTo>
                  <a:pt x="8826732" y="0"/>
                </a:lnTo>
                <a:lnTo>
                  <a:pt x="8826732" y="7482303"/>
                </a:lnTo>
                <a:lnTo>
                  <a:pt x="0" y="7482303"/>
                </a:lnTo>
                <a:lnTo>
                  <a:pt x="0" y="0"/>
                </a:lnTo>
                <a:close/>
              </a:path>
            </a:pathLst>
          </a:custGeom>
          <a:blipFill rotWithShape="1">
            <a:blip r:embed="rId3">
              <a:alphaModFix/>
            </a:blip>
            <a:stretch>
              <a:fillRect b="0" l="-88" r="-89" t="0"/>
            </a:stretch>
          </a:blipFill>
          <a:ln>
            <a:noFill/>
          </a:ln>
        </p:spPr>
      </p:sp>
      <p:sp>
        <p:nvSpPr>
          <p:cNvPr id="203" name="Google Shape;203;p8"/>
          <p:cNvSpPr txBox="1"/>
          <p:nvPr/>
        </p:nvSpPr>
        <p:spPr>
          <a:xfrm>
            <a:off x="1813284" y="1014886"/>
            <a:ext cx="10332901"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Examples of Machine Learning Techniques</a:t>
            </a:r>
            <a:endParaRPr/>
          </a:p>
        </p:txBody>
      </p:sp>
      <p:sp>
        <p:nvSpPr>
          <p:cNvPr id="204" name="Google Shape;204;p8"/>
          <p:cNvSpPr txBox="1"/>
          <p:nvPr/>
        </p:nvSpPr>
        <p:spPr>
          <a:xfrm>
            <a:off x="18125777" y="9890760"/>
            <a:ext cx="162223"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6</a:t>
            </a:r>
            <a:endParaRPr/>
          </a:p>
        </p:txBody>
      </p:sp>
      <p:sp>
        <p:nvSpPr>
          <p:cNvPr id="205" name="Google Shape;205;p8"/>
          <p:cNvSpPr txBox="1"/>
          <p:nvPr/>
        </p:nvSpPr>
        <p:spPr>
          <a:xfrm>
            <a:off x="14799177" y="9306850"/>
            <a:ext cx="3403699" cy="174412"/>
          </a:xfrm>
          <a:prstGeom prst="rect">
            <a:avLst/>
          </a:prstGeom>
          <a:noFill/>
          <a:ln>
            <a:noFill/>
          </a:ln>
        </p:spPr>
        <p:txBody>
          <a:bodyPr anchorCtr="0" anchor="t" bIns="0" lIns="0" spcFirstLastPara="1" rIns="0" wrap="square" tIns="0">
            <a:spAutoFit/>
          </a:bodyPr>
          <a:lstStyle/>
          <a:p>
            <a:pPr indent="0" lvl="0" marL="0" marR="0" rtl="0" algn="ctr">
              <a:lnSpc>
                <a:spcPct val="139980"/>
              </a:lnSpc>
              <a:spcBef>
                <a:spcPts val="0"/>
              </a:spcBef>
              <a:spcAft>
                <a:spcPts val="0"/>
              </a:spcAft>
              <a:buNone/>
            </a:pPr>
            <a:r>
              <a:rPr b="0" i="0" lang="en-US" sz="1008" u="none" cap="none" strike="noStrike">
                <a:solidFill>
                  <a:srgbClr val="FFFFFF"/>
                </a:solidFill>
                <a:latin typeface="Arial"/>
                <a:ea typeface="Arial"/>
                <a:cs typeface="Arial"/>
                <a:sym typeface="Arial"/>
              </a:rPr>
              <a:t>Image Source: github.com/Hannibal046/Awesome-LLM</a:t>
            </a:r>
            <a:endParaRPr/>
          </a:p>
        </p:txBody>
      </p:sp>
      <p:sp>
        <p:nvSpPr>
          <p:cNvPr id="206" name="Google Shape;206;p8"/>
          <p:cNvSpPr/>
          <p:nvPr/>
        </p:nvSpPr>
        <p:spPr>
          <a:xfrm>
            <a:off x="13932226" y="3241237"/>
            <a:ext cx="1262313" cy="922052"/>
          </a:xfrm>
          <a:custGeom>
            <a:rect b="b" l="l" r="r" t="t"/>
            <a:pathLst>
              <a:path extrusionOk="0" h="1435100" w="1964690">
                <a:moveTo>
                  <a:pt x="238760" y="581660"/>
                </a:moveTo>
                <a:cubicBezTo>
                  <a:pt x="158750" y="481330"/>
                  <a:pt x="140970" y="402590"/>
                  <a:pt x="158750" y="363220"/>
                </a:cubicBezTo>
                <a:cubicBezTo>
                  <a:pt x="173990" y="327660"/>
                  <a:pt x="214630" y="312420"/>
                  <a:pt x="261620" y="287020"/>
                </a:cubicBezTo>
                <a:cubicBezTo>
                  <a:pt x="341630" y="242570"/>
                  <a:pt x="506730" y="186690"/>
                  <a:pt x="612140" y="153670"/>
                </a:cubicBezTo>
                <a:cubicBezTo>
                  <a:pt x="695960" y="128270"/>
                  <a:pt x="760730" y="110490"/>
                  <a:pt x="842010" y="99060"/>
                </a:cubicBezTo>
                <a:cubicBezTo>
                  <a:pt x="932180" y="86360"/>
                  <a:pt x="1057910" y="83820"/>
                  <a:pt x="1132840" y="82550"/>
                </a:cubicBezTo>
                <a:cubicBezTo>
                  <a:pt x="1181100" y="81280"/>
                  <a:pt x="1224280" y="78740"/>
                  <a:pt x="1250950" y="85090"/>
                </a:cubicBezTo>
                <a:cubicBezTo>
                  <a:pt x="1264920" y="88900"/>
                  <a:pt x="1272540" y="91440"/>
                  <a:pt x="1282700" y="99060"/>
                </a:cubicBezTo>
                <a:cubicBezTo>
                  <a:pt x="1296670" y="110490"/>
                  <a:pt x="1318260" y="135890"/>
                  <a:pt x="1322070" y="154940"/>
                </a:cubicBezTo>
                <a:cubicBezTo>
                  <a:pt x="1324610" y="171450"/>
                  <a:pt x="1316990" y="193040"/>
                  <a:pt x="1309370" y="205740"/>
                </a:cubicBezTo>
                <a:cubicBezTo>
                  <a:pt x="1303020" y="215900"/>
                  <a:pt x="1296670" y="222250"/>
                  <a:pt x="1282700" y="229870"/>
                </a:cubicBezTo>
                <a:cubicBezTo>
                  <a:pt x="1256030" y="246380"/>
                  <a:pt x="1201420" y="269240"/>
                  <a:pt x="1144270" y="280670"/>
                </a:cubicBezTo>
                <a:cubicBezTo>
                  <a:pt x="1057910" y="297180"/>
                  <a:pt x="906780" y="254000"/>
                  <a:pt x="811530" y="292100"/>
                </a:cubicBezTo>
                <a:cubicBezTo>
                  <a:pt x="720090" y="328930"/>
                  <a:pt x="619760" y="430530"/>
                  <a:pt x="582930" y="499110"/>
                </a:cubicBezTo>
                <a:cubicBezTo>
                  <a:pt x="557530" y="544830"/>
                  <a:pt x="571500" y="586740"/>
                  <a:pt x="560070" y="635000"/>
                </a:cubicBezTo>
                <a:cubicBezTo>
                  <a:pt x="546100" y="694690"/>
                  <a:pt x="529590" y="777240"/>
                  <a:pt x="500380" y="828040"/>
                </a:cubicBezTo>
                <a:cubicBezTo>
                  <a:pt x="477520" y="869950"/>
                  <a:pt x="454660" y="904240"/>
                  <a:pt x="412750" y="927100"/>
                </a:cubicBezTo>
                <a:cubicBezTo>
                  <a:pt x="358140" y="957580"/>
                  <a:pt x="242570" y="944880"/>
                  <a:pt x="185420" y="965200"/>
                </a:cubicBezTo>
                <a:cubicBezTo>
                  <a:pt x="146050" y="979170"/>
                  <a:pt x="120650" y="1014730"/>
                  <a:pt x="92710" y="1017270"/>
                </a:cubicBezTo>
                <a:cubicBezTo>
                  <a:pt x="72390" y="1019810"/>
                  <a:pt x="52070" y="1012190"/>
                  <a:pt x="36830" y="1000760"/>
                </a:cubicBezTo>
                <a:cubicBezTo>
                  <a:pt x="22860" y="990600"/>
                  <a:pt x="7620" y="971550"/>
                  <a:pt x="5080" y="952500"/>
                </a:cubicBezTo>
                <a:cubicBezTo>
                  <a:pt x="1270" y="930910"/>
                  <a:pt x="6350" y="894080"/>
                  <a:pt x="25400" y="880110"/>
                </a:cubicBezTo>
                <a:cubicBezTo>
                  <a:pt x="50800" y="861060"/>
                  <a:pt x="128270" y="871220"/>
                  <a:pt x="170180" y="882650"/>
                </a:cubicBezTo>
                <a:cubicBezTo>
                  <a:pt x="205740" y="892810"/>
                  <a:pt x="223520" y="925830"/>
                  <a:pt x="262890" y="938530"/>
                </a:cubicBezTo>
                <a:cubicBezTo>
                  <a:pt x="321310" y="956310"/>
                  <a:pt x="433070" y="965200"/>
                  <a:pt x="492760" y="955040"/>
                </a:cubicBezTo>
                <a:cubicBezTo>
                  <a:pt x="533400" y="948690"/>
                  <a:pt x="554990" y="938530"/>
                  <a:pt x="591820" y="914400"/>
                </a:cubicBezTo>
                <a:cubicBezTo>
                  <a:pt x="650240" y="876300"/>
                  <a:pt x="736600" y="769620"/>
                  <a:pt x="792480" y="723900"/>
                </a:cubicBezTo>
                <a:cubicBezTo>
                  <a:pt x="829310" y="694690"/>
                  <a:pt x="853440" y="671830"/>
                  <a:pt x="889000" y="657860"/>
                </a:cubicBezTo>
                <a:cubicBezTo>
                  <a:pt x="925830" y="643890"/>
                  <a:pt x="961390" y="645160"/>
                  <a:pt x="1009650" y="642620"/>
                </a:cubicBezTo>
                <a:cubicBezTo>
                  <a:pt x="1080770" y="638810"/>
                  <a:pt x="1214120" y="626110"/>
                  <a:pt x="1275080" y="646430"/>
                </a:cubicBezTo>
                <a:cubicBezTo>
                  <a:pt x="1311910" y="657860"/>
                  <a:pt x="1325880" y="685800"/>
                  <a:pt x="1353820" y="702310"/>
                </a:cubicBezTo>
                <a:cubicBezTo>
                  <a:pt x="1383030" y="718820"/>
                  <a:pt x="1409700" y="735330"/>
                  <a:pt x="1446530" y="742950"/>
                </a:cubicBezTo>
                <a:cubicBezTo>
                  <a:pt x="1496060" y="753110"/>
                  <a:pt x="1574800" y="735330"/>
                  <a:pt x="1630680" y="742950"/>
                </a:cubicBezTo>
                <a:cubicBezTo>
                  <a:pt x="1680210" y="750570"/>
                  <a:pt x="1741170" y="756920"/>
                  <a:pt x="1769110" y="783590"/>
                </a:cubicBezTo>
                <a:cubicBezTo>
                  <a:pt x="1793240" y="806450"/>
                  <a:pt x="1795780" y="840740"/>
                  <a:pt x="1803400" y="882650"/>
                </a:cubicBezTo>
                <a:cubicBezTo>
                  <a:pt x="1816100" y="952500"/>
                  <a:pt x="1819910" y="1094740"/>
                  <a:pt x="1807210" y="1165860"/>
                </a:cubicBezTo>
                <a:cubicBezTo>
                  <a:pt x="1798320" y="1211580"/>
                  <a:pt x="1784350" y="1242060"/>
                  <a:pt x="1764030" y="1273810"/>
                </a:cubicBezTo>
                <a:cubicBezTo>
                  <a:pt x="1744980" y="1304290"/>
                  <a:pt x="1720850" y="1328420"/>
                  <a:pt x="1692910" y="1352550"/>
                </a:cubicBezTo>
                <a:cubicBezTo>
                  <a:pt x="1662430" y="1377950"/>
                  <a:pt x="1621790" y="1408430"/>
                  <a:pt x="1587500" y="1421130"/>
                </a:cubicBezTo>
                <a:cubicBezTo>
                  <a:pt x="1560830" y="1430020"/>
                  <a:pt x="1535430" y="1435100"/>
                  <a:pt x="1511300" y="1430020"/>
                </a:cubicBezTo>
                <a:cubicBezTo>
                  <a:pt x="1485900" y="1424940"/>
                  <a:pt x="1456690" y="1410970"/>
                  <a:pt x="1440180" y="1391920"/>
                </a:cubicBezTo>
                <a:cubicBezTo>
                  <a:pt x="1422400" y="1371600"/>
                  <a:pt x="1414780" y="1342390"/>
                  <a:pt x="1408430" y="1311910"/>
                </a:cubicBezTo>
                <a:cubicBezTo>
                  <a:pt x="1400810" y="1275080"/>
                  <a:pt x="1399540" y="1226820"/>
                  <a:pt x="1404620" y="1186180"/>
                </a:cubicBezTo>
                <a:cubicBezTo>
                  <a:pt x="1409700" y="1148080"/>
                  <a:pt x="1421130" y="1108710"/>
                  <a:pt x="1440180" y="1075690"/>
                </a:cubicBezTo>
                <a:cubicBezTo>
                  <a:pt x="1457960" y="1043940"/>
                  <a:pt x="1499870" y="1017270"/>
                  <a:pt x="1515110" y="993140"/>
                </a:cubicBezTo>
                <a:cubicBezTo>
                  <a:pt x="1525270" y="977900"/>
                  <a:pt x="1521460" y="961390"/>
                  <a:pt x="1532890" y="952500"/>
                </a:cubicBezTo>
                <a:cubicBezTo>
                  <a:pt x="1545590" y="941070"/>
                  <a:pt x="1573530" y="935990"/>
                  <a:pt x="1591310" y="935990"/>
                </a:cubicBezTo>
                <a:cubicBezTo>
                  <a:pt x="1605280" y="935990"/>
                  <a:pt x="1617980" y="941070"/>
                  <a:pt x="1629410" y="948690"/>
                </a:cubicBezTo>
                <a:cubicBezTo>
                  <a:pt x="1643380" y="958850"/>
                  <a:pt x="1661160" y="979170"/>
                  <a:pt x="1666240" y="996950"/>
                </a:cubicBezTo>
                <a:cubicBezTo>
                  <a:pt x="1671320" y="1014730"/>
                  <a:pt x="1667510" y="1040130"/>
                  <a:pt x="1661160" y="1056640"/>
                </a:cubicBezTo>
                <a:cubicBezTo>
                  <a:pt x="1656080" y="1069340"/>
                  <a:pt x="1638300" y="1089660"/>
                  <a:pt x="1635760" y="1088390"/>
                </a:cubicBezTo>
                <a:cubicBezTo>
                  <a:pt x="1631950" y="1085850"/>
                  <a:pt x="1661160" y="999490"/>
                  <a:pt x="1666240" y="1000760"/>
                </a:cubicBezTo>
                <a:cubicBezTo>
                  <a:pt x="1671320" y="1002030"/>
                  <a:pt x="1670050" y="1060450"/>
                  <a:pt x="1663700" y="1098550"/>
                </a:cubicBezTo>
                <a:cubicBezTo>
                  <a:pt x="1654810" y="1153160"/>
                  <a:pt x="1623060" y="1253490"/>
                  <a:pt x="1605280" y="1297940"/>
                </a:cubicBezTo>
                <a:cubicBezTo>
                  <a:pt x="1596390" y="1322070"/>
                  <a:pt x="1591310" y="1337310"/>
                  <a:pt x="1578610" y="1350010"/>
                </a:cubicBezTo>
                <a:cubicBezTo>
                  <a:pt x="1565910" y="1362710"/>
                  <a:pt x="1546860" y="1375410"/>
                  <a:pt x="1527810" y="1376680"/>
                </a:cubicBezTo>
                <a:cubicBezTo>
                  <a:pt x="1506220" y="1377950"/>
                  <a:pt x="1473200" y="1366520"/>
                  <a:pt x="1457960" y="1351280"/>
                </a:cubicBezTo>
                <a:cubicBezTo>
                  <a:pt x="1445260" y="1338580"/>
                  <a:pt x="1442720" y="1325880"/>
                  <a:pt x="1437640" y="1297940"/>
                </a:cubicBezTo>
                <a:cubicBezTo>
                  <a:pt x="1422400" y="1212850"/>
                  <a:pt x="1413510" y="887730"/>
                  <a:pt x="1438910" y="767080"/>
                </a:cubicBezTo>
                <a:cubicBezTo>
                  <a:pt x="1452880" y="701040"/>
                  <a:pt x="1471930" y="636270"/>
                  <a:pt x="1503680" y="619760"/>
                </a:cubicBezTo>
                <a:cubicBezTo>
                  <a:pt x="1526540" y="607060"/>
                  <a:pt x="1563370" y="615950"/>
                  <a:pt x="1588770" y="635000"/>
                </a:cubicBezTo>
                <a:cubicBezTo>
                  <a:pt x="1628140" y="665480"/>
                  <a:pt x="1664970" y="767080"/>
                  <a:pt x="1681480" y="831850"/>
                </a:cubicBezTo>
                <a:cubicBezTo>
                  <a:pt x="1696720" y="889000"/>
                  <a:pt x="1703070" y="947420"/>
                  <a:pt x="1694180" y="1000760"/>
                </a:cubicBezTo>
                <a:cubicBezTo>
                  <a:pt x="1685290" y="1054100"/>
                  <a:pt x="1654810" y="1111250"/>
                  <a:pt x="1629410" y="1154430"/>
                </a:cubicBezTo>
                <a:cubicBezTo>
                  <a:pt x="1607820" y="1191260"/>
                  <a:pt x="1581150" y="1216660"/>
                  <a:pt x="1554480" y="1248410"/>
                </a:cubicBezTo>
                <a:cubicBezTo>
                  <a:pt x="1525270" y="1282700"/>
                  <a:pt x="1494790" y="1330960"/>
                  <a:pt x="1459230" y="1353820"/>
                </a:cubicBezTo>
                <a:cubicBezTo>
                  <a:pt x="1428750" y="1374140"/>
                  <a:pt x="1398270" y="1386840"/>
                  <a:pt x="1357630" y="1388110"/>
                </a:cubicBezTo>
                <a:cubicBezTo>
                  <a:pt x="1299210" y="1390650"/>
                  <a:pt x="1207770" y="1367790"/>
                  <a:pt x="1140460" y="1332230"/>
                </a:cubicBezTo>
                <a:cubicBezTo>
                  <a:pt x="1068070" y="1294130"/>
                  <a:pt x="998220" y="1220470"/>
                  <a:pt x="942340" y="1156970"/>
                </a:cubicBezTo>
                <a:cubicBezTo>
                  <a:pt x="889000" y="1096010"/>
                  <a:pt x="825500" y="1027430"/>
                  <a:pt x="807720" y="961390"/>
                </a:cubicBezTo>
                <a:cubicBezTo>
                  <a:pt x="792480" y="905510"/>
                  <a:pt x="796290" y="826770"/>
                  <a:pt x="821690" y="791210"/>
                </a:cubicBezTo>
                <a:cubicBezTo>
                  <a:pt x="843280" y="762000"/>
                  <a:pt x="882650" y="758190"/>
                  <a:pt x="929640" y="748030"/>
                </a:cubicBezTo>
                <a:cubicBezTo>
                  <a:pt x="1010920" y="730250"/>
                  <a:pt x="1189990" y="722630"/>
                  <a:pt x="1271270" y="731520"/>
                </a:cubicBezTo>
                <a:cubicBezTo>
                  <a:pt x="1316990" y="736600"/>
                  <a:pt x="1356360" y="737870"/>
                  <a:pt x="1376680" y="760730"/>
                </a:cubicBezTo>
                <a:cubicBezTo>
                  <a:pt x="1395730" y="782320"/>
                  <a:pt x="1400810" y="831850"/>
                  <a:pt x="1394460" y="859790"/>
                </a:cubicBezTo>
                <a:cubicBezTo>
                  <a:pt x="1389380" y="885190"/>
                  <a:pt x="1370330" y="909320"/>
                  <a:pt x="1348740" y="924560"/>
                </a:cubicBezTo>
                <a:cubicBezTo>
                  <a:pt x="1322070" y="943610"/>
                  <a:pt x="1287780" y="946150"/>
                  <a:pt x="1242060" y="955040"/>
                </a:cubicBezTo>
                <a:cubicBezTo>
                  <a:pt x="1165860" y="970280"/>
                  <a:pt x="1052830" y="981710"/>
                  <a:pt x="927100" y="989330"/>
                </a:cubicBezTo>
                <a:cubicBezTo>
                  <a:pt x="737870" y="999490"/>
                  <a:pt x="354330" y="1023620"/>
                  <a:pt x="214630" y="993140"/>
                </a:cubicBezTo>
                <a:cubicBezTo>
                  <a:pt x="152400" y="979170"/>
                  <a:pt x="110490" y="966470"/>
                  <a:pt x="85090" y="932180"/>
                </a:cubicBezTo>
                <a:cubicBezTo>
                  <a:pt x="58420" y="895350"/>
                  <a:pt x="63500" y="833120"/>
                  <a:pt x="60960" y="775970"/>
                </a:cubicBezTo>
                <a:cubicBezTo>
                  <a:pt x="57150" y="707390"/>
                  <a:pt x="43180" y="601980"/>
                  <a:pt x="73660" y="551180"/>
                </a:cubicBezTo>
                <a:cubicBezTo>
                  <a:pt x="97790" y="510540"/>
                  <a:pt x="142240" y="492760"/>
                  <a:pt x="199390" y="476250"/>
                </a:cubicBezTo>
                <a:cubicBezTo>
                  <a:pt x="294640" y="449580"/>
                  <a:pt x="473710" y="480060"/>
                  <a:pt x="608330" y="467360"/>
                </a:cubicBezTo>
                <a:cubicBezTo>
                  <a:pt x="741680" y="454660"/>
                  <a:pt x="883920" y="410210"/>
                  <a:pt x="1003300" y="397510"/>
                </a:cubicBezTo>
                <a:cubicBezTo>
                  <a:pt x="1101090" y="387350"/>
                  <a:pt x="1198880" y="397510"/>
                  <a:pt x="1273810" y="387350"/>
                </a:cubicBezTo>
                <a:cubicBezTo>
                  <a:pt x="1327150" y="379730"/>
                  <a:pt x="1352550" y="360680"/>
                  <a:pt x="1410970" y="353060"/>
                </a:cubicBezTo>
                <a:cubicBezTo>
                  <a:pt x="1507490" y="340360"/>
                  <a:pt x="1770380" y="384810"/>
                  <a:pt x="1803400" y="342900"/>
                </a:cubicBezTo>
                <a:cubicBezTo>
                  <a:pt x="1819910" y="322580"/>
                  <a:pt x="1786890" y="287020"/>
                  <a:pt x="1784350" y="255270"/>
                </a:cubicBezTo>
                <a:cubicBezTo>
                  <a:pt x="1780540" y="219710"/>
                  <a:pt x="1781810" y="165100"/>
                  <a:pt x="1788160" y="138430"/>
                </a:cubicBezTo>
                <a:cubicBezTo>
                  <a:pt x="1791970" y="123190"/>
                  <a:pt x="1795780" y="113030"/>
                  <a:pt x="1805940" y="102870"/>
                </a:cubicBezTo>
                <a:cubicBezTo>
                  <a:pt x="1821180" y="88900"/>
                  <a:pt x="1858010" y="74930"/>
                  <a:pt x="1879600" y="76200"/>
                </a:cubicBezTo>
                <a:cubicBezTo>
                  <a:pt x="1898650" y="77470"/>
                  <a:pt x="1918970" y="92710"/>
                  <a:pt x="1930400" y="104140"/>
                </a:cubicBezTo>
                <a:cubicBezTo>
                  <a:pt x="1940560" y="114300"/>
                  <a:pt x="1945640" y="123190"/>
                  <a:pt x="1949450" y="139700"/>
                </a:cubicBezTo>
                <a:cubicBezTo>
                  <a:pt x="1957070" y="167640"/>
                  <a:pt x="1959610" y="226060"/>
                  <a:pt x="1951990" y="265430"/>
                </a:cubicBezTo>
                <a:cubicBezTo>
                  <a:pt x="1944370" y="303530"/>
                  <a:pt x="1930400" y="351790"/>
                  <a:pt x="1906270" y="373380"/>
                </a:cubicBezTo>
                <a:cubicBezTo>
                  <a:pt x="1885950" y="392430"/>
                  <a:pt x="1858010" y="394970"/>
                  <a:pt x="1826260" y="400050"/>
                </a:cubicBezTo>
                <a:cubicBezTo>
                  <a:pt x="1783080" y="407670"/>
                  <a:pt x="1704340" y="411480"/>
                  <a:pt x="1667510" y="401320"/>
                </a:cubicBezTo>
                <a:cubicBezTo>
                  <a:pt x="1645920" y="394970"/>
                  <a:pt x="1629410" y="382270"/>
                  <a:pt x="1619250" y="369570"/>
                </a:cubicBezTo>
                <a:cubicBezTo>
                  <a:pt x="1610360" y="359410"/>
                  <a:pt x="1606550" y="345440"/>
                  <a:pt x="1604010" y="332740"/>
                </a:cubicBezTo>
                <a:cubicBezTo>
                  <a:pt x="1601470" y="320040"/>
                  <a:pt x="1604010" y="304800"/>
                  <a:pt x="1607820" y="292100"/>
                </a:cubicBezTo>
                <a:cubicBezTo>
                  <a:pt x="1611630" y="279400"/>
                  <a:pt x="1619250" y="267970"/>
                  <a:pt x="1629410" y="259080"/>
                </a:cubicBezTo>
                <a:cubicBezTo>
                  <a:pt x="1642110" y="248920"/>
                  <a:pt x="1675130" y="251460"/>
                  <a:pt x="1684020" y="237490"/>
                </a:cubicBezTo>
                <a:cubicBezTo>
                  <a:pt x="1694180" y="219710"/>
                  <a:pt x="1691640" y="163830"/>
                  <a:pt x="1675130" y="152400"/>
                </a:cubicBezTo>
                <a:cubicBezTo>
                  <a:pt x="1657350" y="139700"/>
                  <a:pt x="1612900" y="160020"/>
                  <a:pt x="1577340" y="171450"/>
                </a:cubicBezTo>
                <a:cubicBezTo>
                  <a:pt x="1529080" y="186690"/>
                  <a:pt x="1484630" y="220980"/>
                  <a:pt x="1412240" y="243840"/>
                </a:cubicBezTo>
                <a:cubicBezTo>
                  <a:pt x="1283970" y="283210"/>
                  <a:pt x="1037590" y="327660"/>
                  <a:pt x="864870" y="345440"/>
                </a:cubicBezTo>
                <a:cubicBezTo>
                  <a:pt x="712470" y="361950"/>
                  <a:pt x="514350" y="373380"/>
                  <a:pt x="429260" y="356870"/>
                </a:cubicBezTo>
                <a:cubicBezTo>
                  <a:pt x="392430" y="349250"/>
                  <a:pt x="350520" y="328930"/>
                  <a:pt x="351790" y="323850"/>
                </a:cubicBezTo>
                <a:cubicBezTo>
                  <a:pt x="353060" y="317500"/>
                  <a:pt x="464820" y="341630"/>
                  <a:pt x="523240" y="342900"/>
                </a:cubicBezTo>
                <a:cubicBezTo>
                  <a:pt x="585470" y="344170"/>
                  <a:pt x="655320" y="346710"/>
                  <a:pt x="715010" y="332740"/>
                </a:cubicBezTo>
                <a:cubicBezTo>
                  <a:pt x="772160" y="320040"/>
                  <a:pt x="819150" y="276860"/>
                  <a:pt x="877570" y="264160"/>
                </a:cubicBezTo>
                <a:cubicBezTo>
                  <a:pt x="938530" y="250190"/>
                  <a:pt x="1024890" y="269240"/>
                  <a:pt x="1073150" y="257810"/>
                </a:cubicBezTo>
                <a:cubicBezTo>
                  <a:pt x="1103630" y="250190"/>
                  <a:pt x="1116330" y="232410"/>
                  <a:pt x="1144270" y="226060"/>
                </a:cubicBezTo>
                <a:cubicBezTo>
                  <a:pt x="1181100" y="217170"/>
                  <a:pt x="1224280" y="218440"/>
                  <a:pt x="1275080" y="217170"/>
                </a:cubicBezTo>
                <a:cubicBezTo>
                  <a:pt x="1344930" y="214630"/>
                  <a:pt x="1457960" y="209550"/>
                  <a:pt x="1522730" y="215900"/>
                </a:cubicBezTo>
                <a:cubicBezTo>
                  <a:pt x="1565910" y="219710"/>
                  <a:pt x="1602740" y="217170"/>
                  <a:pt x="1630680" y="237490"/>
                </a:cubicBezTo>
                <a:cubicBezTo>
                  <a:pt x="1661160" y="259080"/>
                  <a:pt x="1685290" y="308610"/>
                  <a:pt x="1695450" y="346710"/>
                </a:cubicBezTo>
                <a:cubicBezTo>
                  <a:pt x="1705610" y="382270"/>
                  <a:pt x="1704340" y="425450"/>
                  <a:pt x="1694180" y="458470"/>
                </a:cubicBezTo>
                <a:cubicBezTo>
                  <a:pt x="1684020" y="490220"/>
                  <a:pt x="1661160" y="521970"/>
                  <a:pt x="1637030" y="542290"/>
                </a:cubicBezTo>
                <a:cubicBezTo>
                  <a:pt x="1614170" y="561340"/>
                  <a:pt x="1584960" y="570230"/>
                  <a:pt x="1553210" y="579120"/>
                </a:cubicBezTo>
                <a:cubicBezTo>
                  <a:pt x="1515110" y="589280"/>
                  <a:pt x="1457960" y="577850"/>
                  <a:pt x="1424940" y="591820"/>
                </a:cubicBezTo>
                <a:cubicBezTo>
                  <a:pt x="1399540" y="603250"/>
                  <a:pt x="1376680" y="621030"/>
                  <a:pt x="1366520" y="643890"/>
                </a:cubicBezTo>
                <a:cubicBezTo>
                  <a:pt x="1353820" y="670560"/>
                  <a:pt x="1380490" y="728980"/>
                  <a:pt x="1363980" y="746760"/>
                </a:cubicBezTo>
                <a:cubicBezTo>
                  <a:pt x="1347470" y="764540"/>
                  <a:pt x="1287780" y="772160"/>
                  <a:pt x="1272540" y="755650"/>
                </a:cubicBezTo>
                <a:cubicBezTo>
                  <a:pt x="1249680" y="732790"/>
                  <a:pt x="1270000" y="614680"/>
                  <a:pt x="1294130" y="570230"/>
                </a:cubicBezTo>
                <a:cubicBezTo>
                  <a:pt x="1313180" y="534670"/>
                  <a:pt x="1351280" y="508000"/>
                  <a:pt x="1384300" y="496570"/>
                </a:cubicBezTo>
                <a:cubicBezTo>
                  <a:pt x="1416050" y="485140"/>
                  <a:pt x="1457960" y="481330"/>
                  <a:pt x="1487170" y="497840"/>
                </a:cubicBezTo>
                <a:cubicBezTo>
                  <a:pt x="1522730" y="518160"/>
                  <a:pt x="1567180" y="588010"/>
                  <a:pt x="1568450" y="629920"/>
                </a:cubicBezTo>
                <a:cubicBezTo>
                  <a:pt x="1569720" y="665480"/>
                  <a:pt x="1546860" y="703580"/>
                  <a:pt x="1516380" y="732790"/>
                </a:cubicBezTo>
                <a:cubicBezTo>
                  <a:pt x="1475740" y="772160"/>
                  <a:pt x="1388110" y="797560"/>
                  <a:pt x="1323340" y="822960"/>
                </a:cubicBezTo>
                <a:cubicBezTo>
                  <a:pt x="1262380" y="848360"/>
                  <a:pt x="1210310" y="867410"/>
                  <a:pt x="1139190" y="886460"/>
                </a:cubicBezTo>
                <a:cubicBezTo>
                  <a:pt x="1042670" y="911860"/>
                  <a:pt x="914400" y="932180"/>
                  <a:pt x="795020" y="947420"/>
                </a:cubicBezTo>
                <a:cubicBezTo>
                  <a:pt x="668020" y="963930"/>
                  <a:pt x="491490" y="937260"/>
                  <a:pt x="398780" y="977900"/>
                </a:cubicBezTo>
                <a:cubicBezTo>
                  <a:pt x="336550" y="1005840"/>
                  <a:pt x="307340" y="1082040"/>
                  <a:pt x="265430" y="1103630"/>
                </a:cubicBezTo>
                <a:cubicBezTo>
                  <a:pt x="237490" y="1118870"/>
                  <a:pt x="210820" y="1126490"/>
                  <a:pt x="182880" y="1120140"/>
                </a:cubicBezTo>
                <a:cubicBezTo>
                  <a:pt x="146050" y="1111250"/>
                  <a:pt x="93980" y="1068070"/>
                  <a:pt x="66040" y="1033780"/>
                </a:cubicBezTo>
                <a:cubicBezTo>
                  <a:pt x="41910" y="1004570"/>
                  <a:pt x="20320" y="965200"/>
                  <a:pt x="17780" y="933450"/>
                </a:cubicBezTo>
                <a:cubicBezTo>
                  <a:pt x="15240" y="906780"/>
                  <a:pt x="22860" y="886460"/>
                  <a:pt x="38100" y="857250"/>
                </a:cubicBezTo>
                <a:cubicBezTo>
                  <a:pt x="66040" y="805180"/>
                  <a:pt x="171450" y="726440"/>
                  <a:pt x="205740" y="664210"/>
                </a:cubicBezTo>
                <a:cubicBezTo>
                  <a:pt x="231140" y="618490"/>
                  <a:pt x="228600" y="556260"/>
                  <a:pt x="246380" y="532130"/>
                </a:cubicBezTo>
                <a:cubicBezTo>
                  <a:pt x="255270" y="519430"/>
                  <a:pt x="264160" y="514350"/>
                  <a:pt x="275590" y="510540"/>
                </a:cubicBezTo>
                <a:cubicBezTo>
                  <a:pt x="290830" y="505460"/>
                  <a:pt x="313690" y="502920"/>
                  <a:pt x="330200" y="508000"/>
                </a:cubicBezTo>
                <a:cubicBezTo>
                  <a:pt x="346710" y="513080"/>
                  <a:pt x="364490" y="529590"/>
                  <a:pt x="373380" y="542290"/>
                </a:cubicBezTo>
                <a:cubicBezTo>
                  <a:pt x="381000" y="552450"/>
                  <a:pt x="381000" y="560070"/>
                  <a:pt x="383540" y="577850"/>
                </a:cubicBezTo>
                <a:cubicBezTo>
                  <a:pt x="389890" y="624840"/>
                  <a:pt x="394970" y="773430"/>
                  <a:pt x="386080" y="840740"/>
                </a:cubicBezTo>
                <a:cubicBezTo>
                  <a:pt x="379730" y="885190"/>
                  <a:pt x="379730" y="925830"/>
                  <a:pt x="355600" y="947420"/>
                </a:cubicBezTo>
                <a:cubicBezTo>
                  <a:pt x="328930" y="971550"/>
                  <a:pt x="256540" y="980440"/>
                  <a:pt x="220980" y="971550"/>
                </a:cubicBezTo>
                <a:cubicBezTo>
                  <a:pt x="194310" y="963930"/>
                  <a:pt x="177800" y="941070"/>
                  <a:pt x="157480" y="918210"/>
                </a:cubicBezTo>
                <a:cubicBezTo>
                  <a:pt x="130810" y="887730"/>
                  <a:pt x="88900" y="836930"/>
                  <a:pt x="81280" y="800100"/>
                </a:cubicBezTo>
                <a:cubicBezTo>
                  <a:pt x="74930" y="772160"/>
                  <a:pt x="81280" y="753110"/>
                  <a:pt x="93980" y="720090"/>
                </a:cubicBezTo>
                <a:cubicBezTo>
                  <a:pt x="119380" y="655320"/>
                  <a:pt x="228600" y="488950"/>
                  <a:pt x="275590" y="455930"/>
                </a:cubicBezTo>
                <a:cubicBezTo>
                  <a:pt x="294640" y="443230"/>
                  <a:pt x="308610" y="441960"/>
                  <a:pt x="325120" y="443230"/>
                </a:cubicBezTo>
                <a:cubicBezTo>
                  <a:pt x="341630" y="444500"/>
                  <a:pt x="360680" y="452120"/>
                  <a:pt x="373380" y="462280"/>
                </a:cubicBezTo>
                <a:cubicBezTo>
                  <a:pt x="386080" y="472440"/>
                  <a:pt x="396240" y="490220"/>
                  <a:pt x="400050" y="506730"/>
                </a:cubicBezTo>
                <a:cubicBezTo>
                  <a:pt x="403860" y="521970"/>
                  <a:pt x="402590" y="542290"/>
                  <a:pt x="393700" y="557530"/>
                </a:cubicBezTo>
                <a:cubicBezTo>
                  <a:pt x="383540" y="575310"/>
                  <a:pt x="354330" y="598170"/>
                  <a:pt x="332740" y="601980"/>
                </a:cubicBezTo>
                <a:cubicBezTo>
                  <a:pt x="311150" y="605790"/>
                  <a:pt x="276860" y="594360"/>
                  <a:pt x="261620" y="577850"/>
                </a:cubicBezTo>
                <a:cubicBezTo>
                  <a:pt x="246380" y="561340"/>
                  <a:pt x="240030" y="525780"/>
                  <a:pt x="242570" y="505460"/>
                </a:cubicBezTo>
                <a:cubicBezTo>
                  <a:pt x="245110" y="487680"/>
                  <a:pt x="256540" y="471170"/>
                  <a:pt x="269240" y="461010"/>
                </a:cubicBezTo>
                <a:cubicBezTo>
                  <a:pt x="281940" y="450850"/>
                  <a:pt x="299720" y="440690"/>
                  <a:pt x="317500" y="441960"/>
                </a:cubicBezTo>
                <a:cubicBezTo>
                  <a:pt x="337820" y="443230"/>
                  <a:pt x="372110" y="457200"/>
                  <a:pt x="384810" y="474980"/>
                </a:cubicBezTo>
                <a:cubicBezTo>
                  <a:pt x="397510" y="492760"/>
                  <a:pt x="402590" y="519430"/>
                  <a:pt x="396240" y="548640"/>
                </a:cubicBezTo>
                <a:cubicBezTo>
                  <a:pt x="383540" y="601980"/>
                  <a:pt x="270510" y="701040"/>
                  <a:pt x="246380" y="756920"/>
                </a:cubicBezTo>
                <a:cubicBezTo>
                  <a:pt x="232410" y="788670"/>
                  <a:pt x="233680" y="840740"/>
                  <a:pt x="231140" y="840740"/>
                </a:cubicBezTo>
                <a:cubicBezTo>
                  <a:pt x="226060" y="840740"/>
                  <a:pt x="219710" y="594360"/>
                  <a:pt x="236220" y="548640"/>
                </a:cubicBezTo>
                <a:cubicBezTo>
                  <a:pt x="242570" y="532130"/>
                  <a:pt x="248920" y="527050"/>
                  <a:pt x="259080" y="519430"/>
                </a:cubicBezTo>
                <a:cubicBezTo>
                  <a:pt x="271780" y="510540"/>
                  <a:pt x="294640" y="502920"/>
                  <a:pt x="312420" y="504190"/>
                </a:cubicBezTo>
                <a:cubicBezTo>
                  <a:pt x="328930" y="505460"/>
                  <a:pt x="350520" y="515620"/>
                  <a:pt x="361950" y="528320"/>
                </a:cubicBezTo>
                <a:cubicBezTo>
                  <a:pt x="373380" y="541020"/>
                  <a:pt x="382270" y="556260"/>
                  <a:pt x="383540" y="577850"/>
                </a:cubicBezTo>
                <a:cubicBezTo>
                  <a:pt x="386080" y="618490"/>
                  <a:pt x="350520" y="712470"/>
                  <a:pt x="325120" y="759460"/>
                </a:cubicBezTo>
                <a:cubicBezTo>
                  <a:pt x="307340" y="793750"/>
                  <a:pt x="288290" y="815340"/>
                  <a:pt x="261620" y="838200"/>
                </a:cubicBezTo>
                <a:cubicBezTo>
                  <a:pt x="232410" y="863600"/>
                  <a:pt x="162560" y="878840"/>
                  <a:pt x="156210" y="905510"/>
                </a:cubicBezTo>
                <a:cubicBezTo>
                  <a:pt x="151130" y="927100"/>
                  <a:pt x="177800" y="975360"/>
                  <a:pt x="195580" y="977900"/>
                </a:cubicBezTo>
                <a:cubicBezTo>
                  <a:pt x="215900" y="980440"/>
                  <a:pt x="245110" y="918210"/>
                  <a:pt x="276860" y="895350"/>
                </a:cubicBezTo>
                <a:cubicBezTo>
                  <a:pt x="311150" y="871220"/>
                  <a:pt x="342900" y="854710"/>
                  <a:pt x="394970" y="842010"/>
                </a:cubicBezTo>
                <a:cubicBezTo>
                  <a:pt x="483870" y="820420"/>
                  <a:pt x="650240" y="836930"/>
                  <a:pt x="769620" y="820420"/>
                </a:cubicBezTo>
                <a:cubicBezTo>
                  <a:pt x="881380" y="805180"/>
                  <a:pt x="1000760" y="779780"/>
                  <a:pt x="1089660" y="751840"/>
                </a:cubicBezTo>
                <a:cubicBezTo>
                  <a:pt x="1156970" y="731520"/>
                  <a:pt x="1200150" y="694690"/>
                  <a:pt x="1259840" y="681990"/>
                </a:cubicBezTo>
                <a:cubicBezTo>
                  <a:pt x="1319530" y="669290"/>
                  <a:pt x="1421130" y="647700"/>
                  <a:pt x="1446530" y="674370"/>
                </a:cubicBezTo>
                <a:cubicBezTo>
                  <a:pt x="1466850" y="694690"/>
                  <a:pt x="1446530" y="756920"/>
                  <a:pt x="1438910" y="791210"/>
                </a:cubicBezTo>
                <a:cubicBezTo>
                  <a:pt x="1431290" y="821690"/>
                  <a:pt x="1426210" y="853440"/>
                  <a:pt x="1404620" y="872490"/>
                </a:cubicBezTo>
                <a:cubicBezTo>
                  <a:pt x="1377950" y="896620"/>
                  <a:pt x="1310640" y="916940"/>
                  <a:pt x="1276350" y="909320"/>
                </a:cubicBezTo>
                <a:cubicBezTo>
                  <a:pt x="1248410" y="902970"/>
                  <a:pt x="1224280" y="875030"/>
                  <a:pt x="1210310" y="849630"/>
                </a:cubicBezTo>
                <a:cubicBezTo>
                  <a:pt x="1195070" y="821690"/>
                  <a:pt x="1196340" y="782320"/>
                  <a:pt x="1193800" y="745490"/>
                </a:cubicBezTo>
                <a:cubicBezTo>
                  <a:pt x="1191260" y="706120"/>
                  <a:pt x="1189990" y="659130"/>
                  <a:pt x="1197610" y="619760"/>
                </a:cubicBezTo>
                <a:cubicBezTo>
                  <a:pt x="1203960" y="582930"/>
                  <a:pt x="1214120" y="546100"/>
                  <a:pt x="1234440" y="516890"/>
                </a:cubicBezTo>
                <a:cubicBezTo>
                  <a:pt x="1256030" y="487680"/>
                  <a:pt x="1286510" y="466090"/>
                  <a:pt x="1324610" y="445770"/>
                </a:cubicBezTo>
                <a:cubicBezTo>
                  <a:pt x="1375410" y="419100"/>
                  <a:pt x="1524000" y="393700"/>
                  <a:pt x="1522730" y="383540"/>
                </a:cubicBezTo>
                <a:cubicBezTo>
                  <a:pt x="1520190" y="369570"/>
                  <a:pt x="1256030" y="383540"/>
                  <a:pt x="1165860" y="394970"/>
                </a:cubicBezTo>
                <a:cubicBezTo>
                  <a:pt x="1109980" y="402590"/>
                  <a:pt x="1079500" y="419100"/>
                  <a:pt x="1031240" y="426720"/>
                </a:cubicBezTo>
                <a:cubicBezTo>
                  <a:pt x="975360" y="435610"/>
                  <a:pt x="900430" y="429260"/>
                  <a:pt x="850900" y="444500"/>
                </a:cubicBezTo>
                <a:cubicBezTo>
                  <a:pt x="812800" y="455930"/>
                  <a:pt x="789940" y="483870"/>
                  <a:pt x="754380" y="495300"/>
                </a:cubicBezTo>
                <a:cubicBezTo>
                  <a:pt x="713740" y="508000"/>
                  <a:pt x="669290" y="509270"/>
                  <a:pt x="619760" y="510540"/>
                </a:cubicBezTo>
                <a:cubicBezTo>
                  <a:pt x="558800" y="513080"/>
                  <a:pt x="473710" y="513080"/>
                  <a:pt x="417830" y="501650"/>
                </a:cubicBezTo>
                <a:cubicBezTo>
                  <a:pt x="374650" y="494030"/>
                  <a:pt x="340360" y="482600"/>
                  <a:pt x="308610" y="463550"/>
                </a:cubicBezTo>
                <a:cubicBezTo>
                  <a:pt x="279400" y="445770"/>
                  <a:pt x="243840" y="425450"/>
                  <a:pt x="234950" y="393700"/>
                </a:cubicBezTo>
                <a:cubicBezTo>
                  <a:pt x="223520" y="354330"/>
                  <a:pt x="245110" y="269240"/>
                  <a:pt x="270510" y="237490"/>
                </a:cubicBezTo>
                <a:cubicBezTo>
                  <a:pt x="288290" y="214630"/>
                  <a:pt x="309880" y="209550"/>
                  <a:pt x="346710" y="200660"/>
                </a:cubicBezTo>
                <a:cubicBezTo>
                  <a:pt x="427990" y="181610"/>
                  <a:pt x="628650" y="204470"/>
                  <a:pt x="753110" y="196850"/>
                </a:cubicBezTo>
                <a:cubicBezTo>
                  <a:pt x="858520" y="190500"/>
                  <a:pt x="947420" y="179070"/>
                  <a:pt x="1045210" y="162560"/>
                </a:cubicBezTo>
                <a:cubicBezTo>
                  <a:pt x="1146810" y="146050"/>
                  <a:pt x="1261110" y="123190"/>
                  <a:pt x="1353820" y="95250"/>
                </a:cubicBezTo>
                <a:cubicBezTo>
                  <a:pt x="1433830" y="71120"/>
                  <a:pt x="1508760" y="20320"/>
                  <a:pt x="1573530" y="8890"/>
                </a:cubicBezTo>
                <a:cubicBezTo>
                  <a:pt x="1621790" y="1270"/>
                  <a:pt x="1663700" y="0"/>
                  <a:pt x="1705610" y="13970"/>
                </a:cubicBezTo>
                <a:cubicBezTo>
                  <a:pt x="1748790" y="27940"/>
                  <a:pt x="1808480" y="64770"/>
                  <a:pt x="1827530" y="96520"/>
                </a:cubicBezTo>
                <a:cubicBezTo>
                  <a:pt x="1841500" y="120650"/>
                  <a:pt x="1836420" y="148590"/>
                  <a:pt x="1836420" y="175260"/>
                </a:cubicBezTo>
                <a:cubicBezTo>
                  <a:pt x="1836420" y="201930"/>
                  <a:pt x="1831340" y="229870"/>
                  <a:pt x="1823720" y="257810"/>
                </a:cubicBezTo>
                <a:cubicBezTo>
                  <a:pt x="1814830" y="290830"/>
                  <a:pt x="1803400" y="335280"/>
                  <a:pt x="1780540" y="359410"/>
                </a:cubicBezTo>
                <a:cubicBezTo>
                  <a:pt x="1757680" y="383540"/>
                  <a:pt x="1713230" y="401320"/>
                  <a:pt x="1687830" y="403860"/>
                </a:cubicBezTo>
                <a:cubicBezTo>
                  <a:pt x="1672590" y="405130"/>
                  <a:pt x="1661160" y="402590"/>
                  <a:pt x="1648460" y="394970"/>
                </a:cubicBezTo>
                <a:cubicBezTo>
                  <a:pt x="1634490" y="386080"/>
                  <a:pt x="1615440" y="368300"/>
                  <a:pt x="1609090" y="351790"/>
                </a:cubicBezTo>
                <a:cubicBezTo>
                  <a:pt x="1602740" y="334010"/>
                  <a:pt x="1601470" y="309880"/>
                  <a:pt x="1607820" y="292100"/>
                </a:cubicBezTo>
                <a:cubicBezTo>
                  <a:pt x="1614170" y="274320"/>
                  <a:pt x="1630680" y="256540"/>
                  <a:pt x="1645920" y="247650"/>
                </a:cubicBezTo>
                <a:cubicBezTo>
                  <a:pt x="1659890" y="238760"/>
                  <a:pt x="1675130" y="236220"/>
                  <a:pt x="1694180" y="237490"/>
                </a:cubicBezTo>
                <a:cubicBezTo>
                  <a:pt x="1719580" y="238760"/>
                  <a:pt x="1767840" y="278130"/>
                  <a:pt x="1785620" y="265430"/>
                </a:cubicBezTo>
                <a:cubicBezTo>
                  <a:pt x="1807210" y="250190"/>
                  <a:pt x="1779270" y="151130"/>
                  <a:pt x="1794510" y="119380"/>
                </a:cubicBezTo>
                <a:cubicBezTo>
                  <a:pt x="1804670" y="99060"/>
                  <a:pt x="1821180" y="87630"/>
                  <a:pt x="1838960" y="81280"/>
                </a:cubicBezTo>
                <a:cubicBezTo>
                  <a:pt x="1856740" y="74930"/>
                  <a:pt x="1880870" y="73660"/>
                  <a:pt x="1898650" y="81280"/>
                </a:cubicBezTo>
                <a:cubicBezTo>
                  <a:pt x="1918970" y="90170"/>
                  <a:pt x="1939290" y="111760"/>
                  <a:pt x="1949450" y="139700"/>
                </a:cubicBezTo>
                <a:cubicBezTo>
                  <a:pt x="1964690" y="181610"/>
                  <a:pt x="1953260" y="266700"/>
                  <a:pt x="1949450" y="318770"/>
                </a:cubicBezTo>
                <a:cubicBezTo>
                  <a:pt x="1945640" y="358140"/>
                  <a:pt x="1945640" y="394970"/>
                  <a:pt x="1931670" y="422910"/>
                </a:cubicBezTo>
                <a:cubicBezTo>
                  <a:pt x="1920240" y="447040"/>
                  <a:pt x="1901190" y="467360"/>
                  <a:pt x="1880870" y="481330"/>
                </a:cubicBezTo>
                <a:cubicBezTo>
                  <a:pt x="1860550" y="495300"/>
                  <a:pt x="1841500" y="502920"/>
                  <a:pt x="1807210" y="509270"/>
                </a:cubicBezTo>
                <a:cubicBezTo>
                  <a:pt x="1739900" y="521970"/>
                  <a:pt x="1587500" y="501650"/>
                  <a:pt x="1492250" y="510540"/>
                </a:cubicBezTo>
                <a:cubicBezTo>
                  <a:pt x="1412240" y="518160"/>
                  <a:pt x="1348740" y="541020"/>
                  <a:pt x="1275080" y="549910"/>
                </a:cubicBezTo>
                <a:cubicBezTo>
                  <a:pt x="1198880" y="558800"/>
                  <a:pt x="1130300" y="549910"/>
                  <a:pt x="1040130" y="560070"/>
                </a:cubicBezTo>
                <a:cubicBezTo>
                  <a:pt x="916940" y="574040"/>
                  <a:pt x="740410" y="626110"/>
                  <a:pt x="608330" y="637540"/>
                </a:cubicBezTo>
                <a:cubicBezTo>
                  <a:pt x="499110" y="646430"/>
                  <a:pt x="374650" y="642620"/>
                  <a:pt x="306070" y="636270"/>
                </a:cubicBezTo>
                <a:cubicBezTo>
                  <a:pt x="269240" y="632460"/>
                  <a:pt x="241300" y="605790"/>
                  <a:pt x="223520" y="619760"/>
                </a:cubicBezTo>
                <a:cubicBezTo>
                  <a:pt x="195580" y="641350"/>
                  <a:pt x="171450" y="782320"/>
                  <a:pt x="214630" y="828040"/>
                </a:cubicBezTo>
                <a:cubicBezTo>
                  <a:pt x="298450" y="915670"/>
                  <a:pt x="801370" y="842010"/>
                  <a:pt x="982980" y="831850"/>
                </a:cubicBezTo>
                <a:cubicBezTo>
                  <a:pt x="1083310" y="825500"/>
                  <a:pt x="1167130" y="783590"/>
                  <a:pt x="1215390" y="803910"/>
                </a:cubicBezTo>
                <a:cubicBezTo>
                  <a:pt x="1245870" y="816610"/>
                  <a:pt x="1281430" y="862330"/>
                  <a:pt x="1272540" y="880110"/>
                </a:cubicBezTo>
                <a:cubicBezTo>
                  <a:pt x="1257300" y="913130"/>
                  <a:pt x="951230" y="849630"/>
                  <a:pt x="930910" y="891540"/>
                </a:cubicBezTo>
                <a:cubicBezTo>
                  <a:pt x="915670" y="923290"/>
                  <a:pt x="998220" y="1002030"/>
                  <a:pt x="1041400" y="1050290"/>
                </a:cubicBezTo>
                <a:cubicBezTo>
                  <a:pt x="1087120" y="1102360"/>
                  <a:pt x="1146810" y="1162050"/>
                  <a:pt x="1202690" y="1191260"/>
                </a:cubicBezTo>
                <a:cubicBezTo>
                  <a:pt x="1250950" y="1216660"/>
                  <a:pt x="1304290" y="1243330"/>
                  <a:pt x="1351280" y="1228090"/>
                </a:cubicBezTo>
                <a:cubicBezTo>
                  <a:pt x="1413510" y="1207770"/>
                  <a:pt x="1501140" y="1097280"/>
                  <a:pt x="1527810" y="1024890"/>
                </a:cubicBezTo>
                <a:cubicBezTo>
                  <a:pt x="1550670" y="963930"/>
                  <a:pt x="1535430" y="886460"/>
                  <a:pt x="1529080" y="831850"/>
                </a:cubicBezTo>
                <a:cubicBezTo>
                  <a:pt x="1524000" y="789940"/>
                  <a:pt x="1489710" y="731520"/>
                  <a:pt x="1501140" y="722630"/>
                </a:cubicBezTo>
                <a:cubicBezTo>
                  <a:pt x="1511300" y="715010"/>
                  <a:pt x="1562100" y="735330"/>
                  <a:pt x="1581150" y="767080"/>
                </a:cubicBezTo>
                <a:cubicBezTo>
                  <a:pt x="1629410" y="845820"/>
                  <a:pt x="1612900" y="1243330"/>
                  <a:pt x="1596390" y="1315720"/>
                </a:cubicBezTo>
                <a:cubicBezTo>
                  <a:pt x="1592580" y="1334770"/>
                  <a:pt x="1587500" y="1339850"/>
                  <a:pt x="1578610" y="1350010"/>
                </a:cubicBezTo>
                <a:cubicBezTo>
                  <a:pt x="1567180" y="1361440"/>
                  <a:pt x="1546860" y="1375410"/>
                  <a:pt x="1527810" y="1376680"/>
                </a:cubicBezTo>
                <a:cubicBezTo>
                  <a:pt x="1506220" y="1377950"/>
                  <a:pt x="1473200" y="1367790"/>
                  <a:pt x="1457960" y="1351280"/>
                </a:cubicBezTo>
                <a:cubicBezTo>
                  <a:pt x="1442720" y="1334770"/>
                  <a:pt x="1438910" y="1309370"/>
                  <a:pt x="1440180" y="1278890"/>
                </a:cubicBezTo>
                <a:cubicBezTo>
                  <a:pt x="1442720" y="1225550"/>
                  <a:pt x="1499870" y="1120140"/>
                  <a:pt x="1515110" y="1059180"/>
                </a:cubicBezTo>
                <a:cubicBezTo>
                  <a:pt x="1525270" y="1017270"/>
                  <a:pt x="1515110" y="971550"/>
                  <a:pt x="1532890" y="952500"/>
                </a:cubicBezTo>
                <a:cubicBezTo>
                  <a:pt x="1545590" y="938530"/>
                  <a:pt x="1573530" y="935990"/>
                  <a:pt x="1591310" y="935990"/>
                </a:cubicBezTo>
                <a:cubicBezTo>
                  <a:pt x="1605280" y="935990"/>
                  <a:pt x="1617980" y="942340"/>
                  <a:pt x="1629410" y="948690"/>
                </a:cubicBezTo>
                <a:cubicBezTo>
                  <a:pt x="1640840" y="956310"/>
                  <a:pt x="1652270" y="965200"/>
                  <a:pt x="1658620" y="977900"/>
                </a:cubicBezTo>
                <a:cubicBezTo>
                  <a:pt x="1666240" y="993140"/>
                  <a:pt x="1672590" y="1012190"/>
                  <a:pt x="1667510" y="1037590"/>
                </a:cubicBezTo>
                <a:cubicBezTo>
                  <a:pt x="1654810" y="1092200"/>
                  <a:pt x="1502410" y="1263650"/>
                  <a:pt x="1511300" y="1272540"/>
                </a:cubicBezTo>
                <a:cubicBezTo>
                  <a:pt x="1516380" y="1277620"/>
                  <a:pt x="1555750" y="1247140"/>
                  <a:pt x="1576070" y="1229360"/>
                </a:cubicBezTo>
                <a:cubicBezTo>
                  <a:pt x="1597660" y="1210310"/>
                  <a:pt x="1623060" y="1196340"/>
                  <a:pt x="1635760" y="1163320"/>
                </a:cubicBezTo>
                <a:cubicBezTo>
                  <a:pt x="1656080" y="1108710"/>
                  <a:pt x="1672590" y="952500"/>
                  <a:pt x="1630680" y="910590"/>
                </a:cubicBezTo>
                <a:cubicBezTo>
                  <a:pt x="1591310" y="871220"/>
                  <a:pt x="1469390" y="914400"/>
                  <a:pt x="1404620" y="906780"/>
                </a:cubicBezTo>
                <a:cubicBezTo>
                  <a:pt x="1356360" y="900430"/>
                  <a:pt x="1314450" y="896620"/>
                  <a:pt x="1277620" y="877570"/>
                </a:cubicBezTo>
                <a:cubicBezTo>
                  <a:pt x="1243330" y="859790"/>
                  <a:pt x="1228090" y="816610"/>
                  <a:pt x="1191260" y="802640"/>
                </a:cubicBezTo>
                <a:cubicBezTo>
                  <a:pt x="1145540" y="786130"/>
                  <a:pt x="1068070" y="797560"/>
                  <a:pt x="1017270" y="802640"/>
                </a:cubicBezTo>
                <a:cubicBezTo>
                  <a:pt x="977900" y="806450"/>
                  <a:pt x="948690" y="802640"/>
                  <a:pt x="913130" y="821690"/>
                </a:cubicBezTo>
                <a:cubicBezTo>
                  <a:pt x="862330" y="848360"/>
                  <a:pt x="812800" y="935990"/>
                  <a:pt x="756920" y="981710"/>
                </a:cubicBezTo>
                <a:cubicBezTo>
                  <a:pt x="703580" y="1024890"/>
                  <a:pt x="643890" y="1066800"/>
                  <a:pt x="586740" y="1089660"/>
                </a:cubicBezTo>
                <a:cubicBezTo>
                  <a:pt x="535940" y="1109980"/>
                  <a:pt x="481330" y="1115060"/>
                  <a:pt x="430530" y="1118870"/>
                </a:cubicBezTo>
                <a:cubicBezTo>
                  <a:pt x="383540" y="1122680"/>
                  <a:pt x="335280" y="1121410"/>
                  <a:pt x="293370" y="1115060"/>
                </a:cubicBezTo>
                <a:cubicBezTo>
                  <a:pt x="257810" y="1109980"/>
                  <a:pt x="220980" y="1107440"/>
                  <a:pt x="195580" y="1087120"/>
                </a:cubicBezTo>
                <a:cubicBezTo>
                  <a:pt x="170180" y="1066800"/>
                  <a:pt x="163830" y="998220"/>
                  <a:pt x="143510" y="991870"/>
                </a:cubicBezTo>
                <a:cubicBezTo>
                  <a:pt x="128270" y="986790"/>
                  <a:pt x="109220" y="1014730"/>
                  <a:pt x="92710" y="1017270"/>
                </a:cubicBezTo>
                <a:cubicBezTo>
                  <a:pt x="78740" y="1019810"/>
                  <a:pt x="66040" y="1018540"/>
                  <a:pt x="53340" y="1010920"/>
                </a:cubicBezTo>
                <a:cubicBezTo>
                  <a:pt x="35560" y="1000760"/>
                  <a:pt x="11430" y="971550"/>
                  <a:pt x="5080" y="952500"/>
                </a:cubicBezTo>
                <a:cubicBezTo>
                  <a:pt x="0" y="939800"/>
                  <a:pt x="2540" y="928370"/>
                  <a:pt x="6350" y="914400"/>
                </a:cubicBezTo>
                <a:cubicBezTo>
                  <a:pt x="11430" y="896620"/>
                  <a:pt x="21590" y="875030"/>
                  <a:pt x="35560" y="858520"/>
                </a:cubicBezTo>
                <a:cubicBezTo>
                  <a:pt x="52070" y="840740"/>
                  <a:pt x="71120" y="826770"/>
                  <a:pt x="100330" y="815340"/>
                </a:cubicBezTo>
                <a:cubicBezTo>
                  <a:pt x="147320" y="797560"/>
                  <a:pt x="250190" y="803910"/>
                  <a:pt x="297180" y="786130"/>
                </a:cubicBezTo>
                <a:cubicBezTo>
                  <a:pt x="327660" y="774700"/>
                  <a:pt x="347980" y="768350"/>
                  <a:pt x="365760" y="744220"/>
                </a:cubicBezTo>
                <a:cubicBezTo>
                  <a:pt x="393700" y="704850"/>
                  <a:pt x="389890" y="608330"/>
                  <a:pt x="408940" y="546100"/>
                </a:cubicBezTo>
                <a:cubicBezTo>
                  <a:pt x="426720" y="488950"/>
                  <a:pt x="436880" y="431800"/>
                  <a:pt x="473710" y="383540"/>
                </a:cubicBezTo>
                <a:cubicBezTo>
                  <a:pt x="515620" y="326390"/>
                  <a:pt x="615950" y="280670"/>
                  <a:pt x="661670" y="234950"/>
                </a:cubicBezTo>
                <a:cubicBezTo>
                  <a:pt x="693420" y="203200"/>
                  <a:pt x="690880" y="165100"/>
                  <a:pt x="731520" y="144780"/>
                </a:cubicBezTo>
                <a:cubicBezTo>
                  <a:pt x="808990" y="105410"/>
                  <a:pt x="1057910" y="149860"/>
                  <a:pt x="1148080" y="130810"/>
                </a:cubicBezTo>
                <a:cubicBezTo>
                  <a:pt x="1193800" y="120650"/>
                  <a:pt x="1223010" y="91440"/>
                  <a:pt x="1248410" y="90170"/>
                </a:cubicBezTo>
                <a:cubicBezTo>
                  <a:pt x="1262380" y="88900"/>
                  <a:pt x="1272540" y="93980"/>
                  <a:pt x="1282700" y="99060"/>
                </a:cubicBezTo>
                <a:cubicBezTo>
                  <a:pt x="1292860" y="104140"/>
                  <a:pt x="1303020" y="111760"/>
                  <a:pt x="1309370" y="121920"/>
                </a:cubicBezTo>
                <a:cubicBezTo>
                  <a:pt x="1316990" y="134620"/>
                  <a:pt x="1323340" y="156210"/>
                  <a:pt x="1322070" y="172720"/>
                </a:cubicBezTo>
                <a:cubicBezTo>
                  <a:pt x="1320800" y="189230"/>
                  <a:pt x="1308100" y="209550"/>
                  <a:pt x="1297940" y="219710"/>
                </a:cubicBezTo>
                <a:cubicBezTo>
                  <a:pt x="1289050" y="228600"/>
                  <a:pt x="1277620" y="234950"/>
                  <a:pt x="1266190" y="236220"/>
                </a:cubicBezTo>
                <a:cubicBezTo>
                  <a:pt x="1252220" y="237490"/>
                  <a:pt x="1244600" y="223520"/>
                  <a:pt x="1221740" y="219710"/>
                </a:cubicBezTo>
                <a:cubicBezTo>
                  <a:pt x="1151890" y="208280"/>
                  <a:pt x="929640" y="209550"/>
                  <a:pt x="779780" y="240030"/>
                </a:cubicBezTo>
                <a:cubicBezTo>
                  <a:pt x="615950" y="273050"/>
                  <a:pt x="293370" y="365760"/>
                  <a:pt x="279400" y="422910"/>
                </a:cubicBezTo>
                <a:cubicBezTo>
                  <a:pt x="273050" y="448310"/>
                  <a:pt x="335280" y="471170"/>
                  <a:pt x="347980" y="495300"/>
                </a:cubicBezTo>
                <a:cubicBezTo>
                  <a:pt x="356870" y="511810"/>
                  <a:pt x="361950" y="529590"/>
                  <a:pt x="358140" y="544830"/>
                </a:cubicBezTo>
                <a:cubicBezTo>
                  <a:pt x="354330" y="562610"/>
                  <a:pt x="334010" y="586740"/>
                  <a:pt x="317500" y="595630"/>
                </a:cubicBezTo>
                <a:cubicBezTo>
                  <a:pt x="302260" y="603250"/>
                  <a:pt x="280670" y="603250"/>
                  <a:pt x="266700" y="599440"/>
                </a:cubicBezTo>
                <a:cubicBezTo>
                  <a:pt x="255270" y="596900"/>
                  <a:pt x="238760" y="581660"/>
                  <a:pt x="238760" y="58166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13617416" y="6010098"/>
            <a:ext cx="1189101" cy="522781"/>
          </a:xfrm>
          <a:custGeom>
            <a:rect b="b" l="l" r="r" t="t"/>
            <a:pathLst>
              <a:path extrusionOk="0" h="814070" w="1851660">
                <a:moveTo>
                  <a:pt x="334010" y="0"/>
                </a:moveTo>
                <a:cubicBezTo>
                  <a:pt x="655320" y="49530"/>
                  <a:pt x="930910" y="29210"/>
                  <a:pt x="1078230" y="35560"/>
                </a:cubicBezTo>
                <a:cubicBezTo>
                  <a:pt x="1173480" y="39370"/>
                  <a:pt x="1247140" y="41910"/>
                  <a:pt x="1314450" y="54610"/>
                </a:cubicBezTo>
                <a:cubicBezTo>
                  <a:pt x="1367790" y="64770"/>
                  <a:pt x="1416050" y="73660"/>
                  <a:pt x="1452880" y="93980"/>
                </a:cubicBezTo>
                <a:cubicBezTo>
                  <a:pt x="1483360" y="110490"/>
                  <a:pt x="1498600" y="143510"/>
                  <a:pt x="1525270" y="157480"/>
                </a:cubicBezTo>
                <a:cubicBezTo>
                  <a:pt x="1550670" y="170180"/>
                  <a:pt x="1581150" y="166370"/>
                  <a:pt x="1610360" y="177800"/>
                </a:cubicBezTo>
                <a:cubicBezTo>
                  <a:pt x="1644650" y="191770"/>
                  <a:pt x="1680210" y="212090"/>
                  <a:pt x="1713230" y="241300"/>
                </a:cubicBezTo>
                <a:cubicBezTo>
                  <a:pt x="1756410" y="279400"/>
                  <a:pt x="1814830" y="349250"/>
                  <a:pt x="1836420" y="396240"/>
                </a:cubicBezTo>
                <a:cubicBezTo>
                  <a:pt x="1850390" y="427990"/>
                  <a:pt x="1851660" y="452120"/>
                  <a:pt x="1851660" y="485140"/>
                </a:cubicBezTo>
                <a:cubicBezTo>
                  <a:pt x="1851660" y="525780"/>
                  <a:pt x="1851660" y="589280"/>
                  <a:pt x="1830070" y="622300"/>
                </a:cubicBezTo>
                <a:cubicBezTo>
                  <a:pt x="1811020" y="651510"/>
                  <a:pt x="1774190" y="666750"/>
                  <a:pt x="1741170" y="681990"/>
                </a:cubicBezTo>
                <a:cubicBezTo>
                  <a:pt x="1706880" y="698500"/>
                  <a:pt x="1677670" y="708660"/>
                  <a:pt x="1629410" y="717550"/>
                </a:cubicBezTo>
                <a:cubicBezTo>
                  <a:pt x="1543050" y="732790"/>
                  <a:pt x="1380490" y="737870"/>
                  <a:pt x="1262380" y="731520"/>
                </a:cubicBezTo>
                <a:cubicBezTo>
                  <a:pt x="1150620" y="725170"/>
                  <a:pt x="1003300" y="707390"/>
                  <a:pt x="937260" y="684530"/>
                </a:cubicBezTo>
                <a:cubicBezTo>
                  <a:pt x="905510" y="673100"/>
                  <a:pt x="900430" y="657860"/>
                  <a:pt x="869950" y="645160"/>
                </a:cubicBezTo>
                <a:cubicBezTo>
                  <a:pt x="817880" y="624840"/>
                  <a:pt x="740410" y="603250"/>
                  <a:pt x="647700" y="591820"/>
                </a:cubicBezTo>
                <a:cubicBezTo>
                  <a:pt x="501650" y="572770"/>
                  <a:pt x="147320" y="598170"/>
                  <a:pt x="71120" y="579120"/>
                </a:cubicBezTo>
                <a:cubicBezTo>
                  <a:pt x="50800" y="574040"/>
                  <a:pt x="44450" y="570230"/>
                  <a:pt x="34290" y="561340"/>
                </a:cubicBezTo>
                <a:cubicBezTo>
                  <a:pt x="24130" y="552450"/>
                  <a:pt x="16510" y="539750"/>
                  <a:pt x="11430" y="527050"/>
                </a:cubicBezTo>
                <a:cubicBezTo>
                  <a:pt x="6350" y="514350"/>
                  <a:pt x="5080" y="499110"/>
                  <a:pt x="6350" y="486410"/>
                </a:cubicBezTo>
                <a:cubicBezTo>
                  <a:pt x="7620" y="473710"/>
                  <a:pt x="11430" y="459740"/>
                  <a:pt x="20320" y="448310"/>
                </a:cubicBezTo>
                <a:cubicBezTo>
                  <a:pt x="30480" y="434340"/>
                  <a:pt x="49530" y="420370"/>
                  <a:pt x="71120" y="414020"/>
                </a:cubicBezTo>
                <a:cubicBezTo>
                  <a:pt x="99060" y="405130"/>
                  <a:pt x="146050" y="411480"/>
                  <a:pt x="179070" y="411480"/>
                </a:cubicBezTo>
                <a:cubicBezTo>
                  <a:pt x="207010" y="411480"/>
                  <a:pt x="234950" y="401320"/>
                  <a:pt x="256540" y="415290"/>
                </a:cubicBezTo>
                <a:cubicBezTo>
                  <a:pt x="288290" y="436880"/>
                  <a:pt x="336550" y="529590"/>
                  <a:pt x="328930" y="565150"/>
                </a:cubicBezTo>
                <a:cubicBezTo>
                  <a:pt x="322580" y="591820"/>
                  <a:pt x="290830" y="610870"/>
                  <a:pt x="259080" y="621030"/>
                </a:cubicBezTo>
                <a:cubicBezTo>
                  <a:pt x="209550" y="637540"/>
                  <a:pt x="85090" y="628650"/>
                  <a:pt x="46990" y="614680"/>
                </a:cubicBezTo>
                <a:cubicBezTo>
                  <a:pt x="30480" y="608330"/>
                  <a:pt x="22860" y="600710"/>
                  <a:pt x="15240" y="588010"/>
                </a:cubicBezTo>
                <a:cubicBezTo>
                  <a:pt x="6350" y="572770"/>
                  <a:pt x="0" y="546100"/>
                  <a:pt x="1270" y="528320"/>
                </a:cubicBezTo>
                <a:cubicBezTo>
                  <a:pt x="2540" y="514350"/>
                  <a:pt x="6350" y="501650"/>
                  <a:pt x="15240" y="490220"/>
                </a:cubicBezTo>
                <a:cubicBezTo>
                  <a:pt x="25400" y="476250"/>
                  <a:pt x="52070" y="461010"/>
                  <a:pt x="66040" y="455930"/>
                </a:cubicBezTo>
                <a:cubicBezTo>
                  <a:pt x="73660" y="453390"/>
                  <a:pt x="78740" y="450850"/>
                  <a:pt x="86360" y="453390"/>
                </a:cubicBezTo>
                <a:cubicBezTo>
                  <a:pt x="104140" y="458470"/>
                  <a:pt x="132080" y="508000"/>
                  <a:pt x="160020" y="514350"/>
                </a:cubicBezTo>
                <a:cubicBezTo>
                  <a:pt x="186690" y="520700"/>
                  <a:pt x="207010" y="499110"/>
                  <a:pt x="247650" y="494030"/>
                </a:cubicBezTo>
                <a:cubicBezTo>
                  <a:pt x="339090" y="483870"/>
                  <a:pt x="598170" y="478790"/>
                  <a:pt x="697230" y="494030"/>
                </a:cubicBezTo>
                <a:cubicBezTo>
                  <a:pt x="746760" y="501650"/>
                  <a:pt x="781050" y="509270"/>
                  <a:pt x="807720" y="528320"/>
                </a:cubicBezTo>
                <a:cubicBezTo>
                  <a:pt x="829310" y="543560"/>
                  <a:pt x="845820" y="565150"/>
                  <a:pt x="850900" y="591820"/>
                </a:cubicBezTo>
                <a:cubicBezTo>
                  <a:pt x="858520" y="626110"/>
                  <a:pt x="844550" y="688340"/>
                  <a:pt x="825500" y="723900"/>
                </a:cubicBezTo>
                <a:cubicBezTo>
                  <a:pt x="807720" y="756920"/>
                  <a:pt x="770890" y="787400"/>
                  <a:pt x="744220" y="801370"/>
                </a:cubicBezTo>
                <a:cubicBezTo>
                  <a:pt x="725170" y="811530"/>
                  <a:pt x="706120" y="814070"/>
                  <a:pt x="688340" y="811530"/>
                </a:cubicBezTo>
                <a:cubicBezTo>
                  <a:pt x="670560" y="808990"/>
                  <a:pt x="651510" y="798830"/>
                  <a:pt x="638810" y="786130"/>
                </a:cubicBezTo>
                <a:cubicBezTo>
                  <a:pt x="626110" y="773430"/>
                  <a:pt x="617220" y="754380"/>
                  <a:pt x="614680" y="736600"/>
                </a:cubicBezTo>
                <a:cubicBezTo>
                  <a:pt x="612140" y="718820"/>
                  <a:pt x="618490" y="695960"/>
                  <a:pt x="624840" y="681990"/>
                </a:cubicBezTo>
                <a:cubicBezTo>
                  <a:pt x="629920" y="671830"/>
                  <a:pt x="633730" y="665480"/>
                  <a:pt x="642620" y="659130"/>
                </a:cubicBezTo>
                <a:cubicBezTo>
                  <a:pt x="654050" y="650240"/>
                  <a:pt x="676910" y="638810"/>
                  <a:pt x="694690" y="637540"/>
                </a:cubicBezTo>
                <a:cubicBezTo>
                  <a:pt x="712470" y="636270"/>
                  <a:pt x="732790" y="642620"/>
                  <a:pt x="748030" y="651510"/>
                </a:cubicBezTo>
                <a:cubicBezTo>
                  <a:pt x="763270" y="660400"/>
                  <a:pt x="778510" y="676910"/>
                  <a:pt x="783590" y="694690"/>
                </a:cubicBezTo>
                <a:cubicBezTo>
                  <a:pt x="789940" y="716280"/>
                  <a:pt x="786130" y="756920"/>
                  <a:pt x="772160" y="775970"/>
                </a:cubicBezTo>
                <a:cubicBezTo>
                  <a:pt x="758190" y="796290"/>
                  <a:pt x="722630" y="814070"/>
                  <a:pt x="698500" y="812800"/>
                </a:cubicBezTo>
                <a:cubicBezTo>
                  <a:pt x="674370" y="811530"/>
                  <a:pt x="641350" y="789940"/>
                  <a:pt x="627380" y="772160"/>
                </a:cubicBezTo>
                <a:cubicBezTo>
                  <a:pt x="615950" y="756920"/>
                  <a:pt x="610870" y="736600"/>
                  <a:pt x="613410" y="717550"/>
                </a:cubicBezTo>
                <a:cubicBezTo>
                  <a:pt x="617220" y="694690"/>
                  <a:pt x="637540" y="656590"/>
                  <a:pt x="657860" y="648970"/>
                </a:cubicBezTo>
                <a:cubicBezTo>
                  <a:pt x="676910" y="641350"/>
                  <a:pt x="728980" y="662940"/>
                  <a:pt x="728980" y="668020"/>
                </a:cubicBezTo>
                <a:cubicBezTo>
                  <a:pt x="727710" y="680720"/>
                  <a:pt x="298450" y="688340"/>
                  <a:pt x="179070" y="665480"/>
                </a:cubicBezTo>
                <a:cubicBezTo>
                  <a:pt x="118110" y="654050"/>
                  <a:pt x="74930" y="631190"/>
                  <a:pt x="46990" y="614680"/>
                </a:cubicBezTo>
                <a:cubicBezTo>
                  <a:pt x="31750" y="605790"/>
                  <a:pt x="22860" y="599440"/>
                  <a:pt x="15240" y="588010"/>
                </a:cubicBezTo>
                <a:cubicBezTo>
                  <a:pt x="7620" y="577850"/>
                  <a:pt x="1270" y="565150"/>
                  <a:pt x="1270" y="549910"/>
                </a:cubicBezTo>
                <a:cubicBezTo>
                  <a:pt x="1270" y="529590"/>
                  <a:pt x="15240" y="490220"/>
                  <a:pt x="29210" y="474980"/>
                </a:cubicBezTo>
                <a:cubicBezTo>
                  <a:pt x="39370" y="463550"/>
                  <a:pt x="52070" y="459740"/>
                  <a:pt x="66040" y="455930"/>
                </a:cubicBezTo>
                <a:cubicBezTo>
                  <a:pt x="83820" y="450850"/>
                  <a:pt x="106680" y="449580"/>
                  <a:pt x="128270" y="453390"/>
                </a:cubicBezTo>
                <a:cubicBezTo>
                  <a:pt x="153670" y="458470"/>
                  <a:pt x="198120" y="467360"/>
                  <a:pt x="207010" y="487680"/>
                </a:cubicBezTo>
                <a:cubicBezTo>
                  <a:pt x="217170" y="509270"/>
                  <a:pt x="201930" y="566420"/>
                  <a:pt x="179070" y="581660"/>
                </a:cubicBezTo>
                <a:cubicBezTo>
                  <a:pt x="153670" y="599440"/>
                  <a:pt x="77470" y="584200"/>
                  <a:pt x="50800" y="572770"/>
                </a:cubicBezTo>
                <a:cubicBezTo>
                  <a:pt x="35560" y="566420"/>
                  <a:pt x="27940" y="557530"/>
                  <a:pt x="20320" y="544830"/>
                </a:cubicBezTo>
                <a:cubicBezTo>
                  <a:pt x="11430" y="529590"/>
                  <a:pt x="5080" y="504190"/>
                  <a:pt x="6350" y="486410"/>
                </a:cubicBezTo>
                <a:cubicBezTo>
                  <a:pt x="7620" y="472440"/>
                  <a:pt x="11430" y="459740"/>
                  <a:pt x="20320" y="448310"/>
                </a:cubicBezTo>
                <a:cubicBezTo>
                  <a:pt x="30480" y="434340"/>
                  <a:pt x="43180" y="422910"/>
                  <a:pt x="71120" y="414020"/>
                </a:cubicBezTo>
                <a:cubicBezTo>
                  <a:pt x="156210" y="388620"/>
                  <a:pt x="511810" y="394970"/>
                  <a:pt x="627380" y="414020"/>
                </a:cubicBezTo>
                <a:cubicBezTo>
                  <a:pt x="681990" y="422910"/>
                  <a:pt x="702310" y="443230"/>
                  <a:pt x="745490" y="454660"/>
                </a:cubicBezTo>
                <a:cubicBezTo>
                  <a:pt x="796290" y="467360"/>
                  <a:pt x="868680" y="471170"/>
                  <a:pt x="913130" y="483870"/>
                </a:cubicBezTo>
                <a:cubicBezTo>
                  <a:pt x="944880" y="492760"/>
                  <a:pt x="957580" y="505460"/>
                  <a:pt x="990600" y="515620"/>
                </a:cubicBezTo>
                <a:cubicBezTo>
                  <a:pt x="1047750" y="532130"/>
                  <a:pt x="1135380" y="549910"/>
                  <a:pt x="1226820" y="557530"/>
                </a:cubicBezTo>
                <a:cubicBezTo>
                  <a:pt x="1353820" y="567690"/>
                  <a:pt x="1634490" y="600710"/>
                  <a:pt x="1684020" y="552450"/>
                </a:cubicBezTo>
                <a:cubicBezTo>
                  <a:pt x="1706880" y="529590"/>
                  <a:pt x="1699260" y="483870"/>
                  <a:pt x="1687830" y="454660"/>
                </a:cubicBezTo>
                <a:cubicBezTo>
                  <a:pt x="1675130" y="421640"/>
                  <a:pt x="1639570" y="394970"/>
                  <a:pt x="1602740" y="369570"/>
                </a:cubicBezTo>
                <a:cubicBezTo>
                  <a:pt x="1554480" y="335280"/>
                  <a:pt x="1457960" y="309880"/>
                  <a:pt x="1412240" y="280670"/>
                </a:cubicBezTo>
                <a:cubicBezTo>
                  <a:pt x="1381760" y="261620"/>
                  <a:pt x="1376680" y="236220"/>
                  <a:pt x="1343660" y="222250"/>
                </a:cubicBezTo>
                <a:cubicBezTo>
                  <a:pt x="1286510" y="198120"/>
                  <a:pt x="1183640" y="205740"/>
                  <a:pt x="1078230" y="200660"/>
                </a:cubicBezTo>
                <a:cubicBezTo>
                  <a:pt x="923290" y="193040"/>
                  <a:pt x="621030" y="201930"/>
                  <a:pt x="504190" y="191770"/>
                </a:cubicBezTo>
                <a:cubicBezTo>
                  <a:pt x="453390" y="186690"/>
                  <a:pt x="430530" y="181610"/>
                  <a:pt x="393700" y="173990"/>
                </a:cubicBezTo>
                <a:cubicBezTo>
                  <a:pt x="355600" y="166370"/>
                  <a:pt x="304800" y="161290"/>
                  <a:pt x="278130" y="144780"/>
                </a:cubicBezTo>
                <a:cubicBezTo>
                  <a:pt x="260350" y="133350"/>
                  <a:pt x="247650" y="116840"/>
                  <a:pt x="241300" y="102870"/>
                </a:cubicBezTo>
                <a:cubicBezTo>
                  <a:pt x="236220" y="91440"/>
                  <a:pt x="234950" y="78740"/>
                  <a:pt x="237490" y="66040"/>
                </a:cubicBezTo>
                <a:cubicBezTo>
                  <a:pt x="240030" y="50800"/>
                  <a:pt x="248920" y="27940"/>
                  <a:pt x="262890" y="16510"/>
                </a:cubicBezTo>
                <a:cubicBezTo>
                  <a:pt x="279400" y="3810"/>
                  <a:pt x="334010" y="0"/>
                  <a:pt x="334010" y="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12256920" y="5392867"/>
            <a:ext cx="118224" cy="121282"/>
          </a:xfrm>
          <a:custGeom>
            <a:rect b="b" l="l" r="r" t="t"/>
            <a:pathLst>
              <a:path extrusionOk="0" h="151130" w="147320">
                <a:moveTo>
                  <a:pt x="147320" y="54610"/>
                </a:moveTo>
                <a:cubicBezTo>
                  <a:pt x="128270" y="134620"/>
                  <a:pt x="118110" y="142240"/>
                  <a:pt x="105410" y="146050"/>
                </a:cubicBezTo>
                <a:cubicBezTo>
                  <a:pt x="87630" y="151130"/>
                  <a:pt x="50800" y="149860"/>
                  <a:pt x="34290" y="142240"/>
                </a:cubicBezTo>
                <a:cubicBezTo>
                  <a:pt x="22860" y="137160"/>
                  <a:pt x="13970" y="128270"/>
                  <a:pt x="8890" y="115570"/>
                </a:cubicBezTo>
                <a:cubicBezTo>
                  <a:pt x="1270" y="99060"/>
                  <a:pt x="0" y="63500"/>
                  <a:pt x="5080" y="45720"/>
                </a:cubicBezTo>
                <a:cubicBezTo>
                  <a:pt x="8890" y="33020"/>
                  <a:pt x="17780" y="24130"/>
                  <a:pt x="26670" y="16510"/>
                </a:cubicBezTo>
                <a:cubicBezTo>
                  <a:pt x="35560" y="8890"/>
                  <a:pt x="46990" y="2540"/>
                  <a:pt x="60960" y="1270"/>
                </a:cubicBezTo>
                <a:cubicBezTo>
                  <a:pt x="80010" y="0"/>
                  <a:pt x="128270" y="22860"/>
                  <a:pt x="128270" y="2286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13705498" y="6014175"/>
            <a:ext cx="1074921" cy="553772"/>
          </a:xfrm>
          <a:custGeom>
            <a:rect b="b" l="l" r="r" t="t"/>
            <a:pathLst>
              <a:path extrusionOk="0" h="862330" w="1673860">
                <a:moveTo>
                  <a:pt x="957580" y="632460"/>
                </a:moveTo>
                <a:cubicBezTo>
                  <a:pt x="773430" y="605790"/>
                  <a:pt x="828040" y="510540"/>
                  <a:pt x="859790" y="473710"/>
                </a:cubicBezTo>
                <a:cubicBezTo>
                  <a:pt x="885190" y="444500"/>
                  <a:pt x="922020" y="427990"/>
                  <a:pt x="952500" y="417830"/>
                </a:cubicBezTo>
                <a:cubicBezTo>
                  <a:pt x="979170" y="408940"/>
                  <a:pt x="1019810" y="397510"/>
                  <a:pt x="1032510" y="408940"/>
                </a:cubicBezTo>
                <a:cubicBezTo>
                  <a:pt x="1045210" y="421640"/>
                  <a:pt x="1047750" y="481330"/>
                  <a:pt x="1028700" y="492760"/>
                </a:cubicBezTo>
                <a:cubicBezTo>
                  <a:pt x="986790" y="518160"/>
                  <a:pt x="721360" y="340360"/>
                  <a:pt x="631190" y="311150"/>
                </a:cubicBezTo>
                <a:cubicBezTo>
                  <a:pt x="586740" y="297180"/>
                  <a:pt x="552450" y="302260"/>
                  <a:pt x="529590" y="290830"/>
                </a:cubicBezTo>
                <a:cubicBezTo>
                  <a:pt x="515620" y="284480"/>
                  <a:pt x="508000" y="278130"/>
                  <a:pt x="501650" y="266700"/>
                </a:cubicBezTo>
                <a:cubicBezTo>
                  <a:pt x="492760" y="252730"/>
                  <a:pt x="485140" y="229870"/>
                  <a:pt x="487680" y="212090"/>
                </a:cubicBezTo>
                <a:cubicBezTo>
                  <a:pt x="490220" y="195580"/>
                  <a:pt x="500380" y="175260"/>
                  <a:pt x="513080" y="163830"/>
                </a:cubicBezTo>
                <a:cubicBezTo>
                  <a:pt x="525780" y="152400"/>
                  <a:pt x="538480" y="148590"/>
                  <a:pt x="565150" y="143510"/>
                </a:cubicBezTo>
                <a:cubicBezTo>
                  <a:pt x="642620" y="129540"/>
                  <a:pt x="970280" y="129540"/>
                  <a:pt x="1028700" y="152400"/>
                </a:cubicBezTo>
                <a:cubicBezTo>
                  <a:pt x="1045210" y="158750"/>
                  <a:pt x="1049020" y="165100"/>
                  <a:pt x="1055370" y="175260"/>
                </a:cubicBezTo>
                <a:cubicBezTo>
                  <a:pt x="1062990" y="187960"/>
                  <a:pt x="1069340" y="210820"/>
                  <a:pt x="1068070" y="226060"/>
                </a:cubicBezTo>
                <a:cubicBezTo>
                  <a:pt x="1066800" y="237490"/>
                  <a:pt x="1062990" y="248920"/>
                  <a:pt x="1055370" y="257810"/>
                </a:cubicBezTo>
                <a:cubicBezTo>
                  <a:pt x="1046480" y="269240"/>
                  <a:pt x="1037590" y="279400"/>
                  <a:pt x="1013460" y="287020"/>
                </a:cubicBezTo>
                <a:cubicBezTo>
                  <a:pt x="935990" y="311150"/>
                  <a:pt x="615950" y="278130"/>
                  <a:pt x="473710" y="280670"/>
                </a:cubicBezTo>
                <a:cubicBezTo>
                  <a:pt x="381000" y="281940"/>
                  <a:pt x="266700" y="262890"/>
                  <a:pt x="242570" y="292100"/>
                </a:cubicBezTo>
                <a:cubicBezTo>
                  <a:pt x="228600" y="308610"/>
                  <a:pt x="262890" y="361950"/>
                  <a:pt x="252730" y="368300"/>
                </a:cubicBezTo>
                <a:cubicBezTo>
                  <a:pt x="242570" y="374650"/>
                  <a:pt x="177800" y="334010"/>
                  <a:pt x="180340" y="326390"/>
                </a:cubicBezTo>
                <a:cubicBezTo>
                  <a:pt x="182880" y="317500"/>
                  <a:pt x="266700" y="336550"/>
                  <a:pt x="312420" y="331470"/>
                </a:cubicBezTo>
                <a:cubicBezTo>
                  <a:pt x="364490" y="326390"/>
                  <a:pt x="431800" y="303530"/>
                  <a:pt x="474980" y="289560"/>
                </a:cubicBezTo>
                <a:cubicBezTo>
                  <a:pt x="504190" y="279400"/>
                  <a:pt x="524510" y="278130"/>
                  <a:pt x="548640" y="260350"/>
                </a:cubicBezTo>
                <a:cubicBezTo>
                  <a:pt x="580390" y="236220"/>
                  <a:pt x="609600" y="165100"/>
                  <a:pt x="638810" y="147320"/>
                </a:cubicBezTo>
                <a:cubicBezTo>
                  <a:pt x="656590" y="137160"/>
                  <a:pt x="674370" y="134620"/>
                  <a:pt x="690880" y="137160"/>
                </a:cubicBezTo>
                <a:cubicBezTo>
                  <a:pt x="707390" y="139700"/>
                  <a:pt x="726440" y="151130"/>
                  <a:pt x="736600" y="163830"/>
                </a:cubicBezTo>
                <a:cubicBezTo>
                  <a:pt x="746760" y="176530"/>
                  <a:pt x="754380" y="196850"/>
                  <a:pt x="753110" y="213360"/>
                </a:cubicBezTo>
                <a:cubicBezTo>
                  <a:pt x="751840" y="229870"/>
                  <a:pt x="746760" y="250190"/>
                  <a:pt x="731520" y="261620"/>
                </a:cubicBezTo>
                <a:cubicBezTo>
                  <a:pt x="709930" y="276860"/>
                  <a:pt x="665480" y="266700"/>
                  <a:pt x="621030" y="275590"/>
                </a:cubicBezTo>
                <a:cubicBezTo>
                  <a:pt x="548640" y="289560"/>
                  <a:pt x="414020" y="336550"/>
                  <a:pt x="337820" y="347980"/>
                </a:cubicBezTo>
                <a:cubicBezTo>
                  <a:pt x="287020" y="355600"/>
                  <a:pt x="247650" y="359410"/>
                  <a:pt x="208280" y="354330"/>
                </a:cubicBezTo>
                <a:cubicBezTo>
                  <a:pt x="175260" y="350520"/>
                  <a:pt x="147320" y="342900"/>
                  <a:pt x="116840" y="326390"/>
                </a:cubicBezTo>
                <a:cubicBezTo>
                  <a:pt x="80010" y="306070"/>
                  <a:pt x="20320" y="269240"/>
                  <a:pt x="8890" y="233680"/>
                </a:cubicBezTo>
                <a:cubicBezTo>
                  <a:pt x="0" y="204470"/>
                  <a:pt x="16510" y="160020"/>
                  <a:pt x="34290" y="135890"/>
                </a:cubicBezTo>
                <a:cubicBezTo>
                  <a:pt x="49530" y="114300"/>
                  <a:pt x="71120" y="104140"/>
                  <a:pt x="101600" y="90170"/>
                </a:cubicBezTo>
                <a:cubicBezTo>
                  <a:pt x="156210" y="67310"/>
                  <a:pt x="246380" y="49530"/>
                  <a:pt x="342900" y="36830"/>
                </a:cubicBezTo>
                <a:cubicBezTo>
                  <a:pt x="480060" y="19050"/>
                  <a:pt x="736600" y="0"/>
                  <a:pt x="852170" y="16510"/>
                </a:cubicBezTo>
                <a:cubicBezTo>
                  <a:pt x="914400" y="25400"/>
                  <a:pt x="961390" y="33020"/>
                  <a:pt x="990600" y="62230"/>
                </a:cubicBezTo>
                <a:cubicBezTo>
                  <a:pt x="1017270" y="88900"/>
                  <a:pt x="1022350" y="140970"/>
                  <a:pt x="1029970" y="179070"/>
                </a:cubicBezTo>
                <a:cubicBezTo>
                  <a:pt x="1036320" y="215900"/>
                  <a:pt x="1041400" y="255270"/>
                  <a:pt x="1033780" y="287020"/>
                </a:cubicBezTo>
                <a:cubicBezTo>
                  <a:pt x="1027430" y="316230"/>
                  <a:pt x="1014730" y="342900"/>
                  <a:pt x="994410" y="364490"/>
                </a:cubicBezTo>
                <a:cubicBezTo>
                  <a:pt x="972820" y="387350"/>
                  <a:pt x="939800" y="402590"/>
                  <a:pt x="908050" y="415290"/>
                </a:cubicBezTo>
                <a:cubicBezTo>
                  <a:pt x="876300" y="427990"/>
                  <a:pt x="842010" y="434340"/>
                  <a:pt x="803910" y="439420"/>
                </a:cubicBezTo>
                <a:cubicBezTo>
                  <a:pt x="760730" y="444500"/>
                  <a:pt x="709930" y="443230"/>
                  <a:pt x="660400" y="443230"/>
                </a:cubicBezTo>
                <a:cubicBezTo>
                  <a:pt x="608330" y="443230"/>
                  <a:pt x="541020" y="449580"/>
                  <a:pt x="499110" y="435610"/>
                </a:cubicBezTo>
                <a:cubicBezTo>
                  <a:pt x="466090" y="424180"/>
                  <a:pt x="435610" y="408940"/>
                  <a:pt x="421640" y="381000"/>
                </a:cubicBezTo>
                <a:cubicBezTo>
                  <a:pt x="403860" y="345440"/>
                  <a:pt x="397510" y="267970"/>
                  <a:pt x="421640" y="229870"/>
                </a:cubicBezTo>
                <a:cubicBezTo>
                  <a:pt x="449580" y="186690"/>
                  <a:pt x="525780" y="170180"/>
                  <a:pt x="600710" y="149860"/>
                </a:cubicBezTo>
                <a:cubicBezTo>
                  <a:pt x="713740" y="119380"/>
                  <a:pt x="938530" y="97790"/>
                  <a:pt x="1045210" y="101600"/>
                </a:cubicBezTo>
                <a:cubicBezTo>
                  <a:pt x="1106170" y="104140"/>
                  <a:pt x="1156970" y="105410"/>
                  <a:pt x="1188720" y="127000"/>
                </a:cubicBezTo>
                <a:cubicBezTo>
                  <a:pt x="1211580" y="143510"/>
                  <a:pt x="1231900" y="171450"/>
                  <a:pt x="1230630" y="196850"/>
                </a:cubicBezTo>
                <a:cubicBezTo>
                  <a:pt x="1228090" y="229870"/>
                  <a:pt x="1179830" y="300990"/>
                  <a:pt x="1144270" y="304800"/>
                </a:cubicBezTo>
                <a:cubicBezTo>
                  <a:pt x="1101090" y="309880"/>
                  <a:pt x="999490" y="214630"/>
                  <a:pt x="984250" y="172720"/>
                </a:cubicBezTo>
                <a:cubicBezTo>
                  <a:pt x="975360" y="147320"/>
                  <a:pt x="986790" y="115570"/>
                  <a:pt x="996950" y="99060"/>
                </a:cubicBezTo>
                <a:cubicBezTo>
                  <a:pt x="1004570" y="86360"/>
                  <a:pt x="1014730" y="80010"/>
                  <a:pt x="1027430" y="74930"/>
                </a:cubicBezTo>
                <a:cubicBezTo>
                  <a:pt x="1042670" y="68580"/>
                  <a:pt x="1068070" y="66040"/>
                  <a:pt x="1084580" y="71120"/>
                </a:cubicBezTo>
                <a:cubicBezTo>
                  <a:pt x="1101090" y="76200"/>
                  <a:pt x="1121410" y="88900"/>
                  <a:pt x="1129030" y="106680"/>
                </a:cubicBezTo>
                <a:cubicBezTo>
                  <a:pt x="1137920" y="129540"/>
                  <a:pt x="1116330" y="175260"/>
                  <a:pt x="1116330" y="205740"/>
                </a:cubicBezTo>
                <a:cubicBezTo>
                  <a:pt x="1116330" y="232410"/>
                  <a:pt x="1127760" y="257810"/>
                  <a:pt x="1123950" y="279400"/>
                </a:cubicBezTo>
                <a:cubicBezTo>
                  <a:pt x="1120140" y="298450"/>
                  <a:pt x="1112520" y="318770"/>
                  <a:pt x="1099820" y="331470"/>
                </a:cubicBezTo>
                <a:cubicBezTo>
                  <a:pt x="1087120" y="344170"/>
                  <a:pt x="1065530" y="355600"/>
                  <a:pt x="1046480" y="355600"/>
                </a:cubicBezTo>
                <a:cubicBezTo>
                  <a:pt x="1024890" y="355600"/>
                  <a:pt x="991870" y="340360"/>
                  <a:pt x="977900" y="323850"/>
                </a:cubicBezTo>
                <a:cubicBezTo>
                  <a:pt x="965200" y="309880"/>
                  <a:pt x="957580" y="287020"/>
                  <a:pt x="960120" y="267970"/>
                </a:cubicBezTo>
                <a:cubicBezTo>
                  <a:pt x="962660" y="243840"/>
                  <a:pt x="980440" y="212090"/>
                  <a:pt x="1002030" y="191770"/>
                </a:cubicBezTo>
                <a:cubicBezTo>
                  <a:pt x="1027430" y="167640"/>
                  <a:pt x="1065530" y="149860"/>
                  <a:pt x="1107440" y="139700"/>
                </a:cubicBezTo>
                <a:cubicBezTo>
                  <a:pt x="1159510" y="127000"/>
                  <a:pt x="1240790" y="124460"/>
                  <a:pt x="1295400" y="133350"/>
                </a:cubicBezTo>
                <a:cubicBezTo>
                  <a:pt x="1339850" y="140970"/>
                  <a:pt x="1381760" y="154940"/>
                  <a:pt x="1413510" y="177800"/>
                </a:cubicBezTo>
                <a:cubicBezTo>
                  <a:pt x="1443990" y="199390"/>
                  <a:pt x="1470660" y="228600"/>
                  <a:pt x="1485900" y="264160"/>
                </a:cubicBezTo>
                <a:cubicBezTo>
                  <a:pt x="1503680" y="304800"/>
                  <a:pt x="1501140" y="364490"/>
                  <a:pt x="1501140" y="414020"/>
                </a:cubicBezTo>
                <a:cubicBezTo>
                  <a:pt x="1501140" y="463550"/>
                  <a:pt x="1498600" y="518160"/>
                  <a:pt x="1489710" y="562610"/>
                </a:cubicBezTo>
                <a:cubicBezTo>
                  <a:pt x="1482090" y="600710"/>
                  <a:pt x="1471930" y="642620"/>
                  <a:pt x="1455420" y="666750"/>
                </a:cubicBezTo>
                <a:cubicBezTo>
                  <a:pt x="1442720" y="684530"/>
                  <a:pt x="1427480" y="698500"/>
                  <a:pt x="1410970" y="704850"/>
                </a:cubicBezTo>
                <a:cubicBezTo>
                  <a:pt x="1394460" y="711200"/>
                  <a:pt x="1370330" y="711200"/>
                  <a:pt x="1353820" y="703580"/>
                </a:cubicBezTo>
                <a:cubicBezTo>
                  <a:pt x="1334770" y="694690"/>
                  <a:pt x="1310640" y="664210"/>
                  <a:pt x="1304290" y="645160"/>
                </a:cubicBezTo>
                <a:cubicBezTo>
                  <a:pt x="1299210" y="631190"/>
                  <a:pt x="1301750" y="623570"/>
                  <a:pt x="1304290" y="605790"/>
                </a:cubicBezTo>
                <a:cubicBezTo>
                  <a:pt x="1310640" y="563880"/>
                  <a:pt x="1334770" y="439420"/>
                  <a:pt x="1371600" y="397510"/>
                </a:cubicBezTo>
                <a:cubicBezTo>
                  <a:pt x="1398270" y="367030"/>
                  <a:pt x="1435100" y="351790"/>
                  <a:pt x="1471930" y="349250"/>
                </a:cubicBezTo>
                <a:cubicBezTo>
                  <a:pt x="1512570" y="345440"/>
                  <a:pt x="1576070" y="360680"/>
                  <a:pt x="1605280" y="387350"/>
                </a:cubicBezTo>
                <a:cubicBezTo>
                  <a:pt x="1631950" y="411480"/>
                  <a:pt x="1638300" y="448310"/>
                  <a:pt x="1647190" y="492760"/>
                </a:cubicBezTo>
                <a:cubicBezTo>
                  <a:pt x="1661160" y="563880"/>
                  <a:pt x="1662430" y="720090"/>
                  <a:pt x="1652270" y="777240"/>
                </a:cubicBezTo>
                <a:cubicBezTo>
                  <a:pt x="1648460" y="803910"/>
                  <a:pt x="1642110" y="819150"/>
                  <a:pt x="1631950" y="833120"/>
                </a:cubicBezTo>
                <a:cubicBezTo>
                  <a:pt x="1623060" y="844550"/>
                  <a:pt x="1610360" y="852170"/>
                  <a:pt x="1597660" y="855980"/>
                </a:cubicBezTo>
                <a:cubicBezTo>
                  <a:pt x="1584960" y="859790"/>
                  <a:pt x="1572260" y="862330"/>
                  <a:pt x="1558290" y="859790"/>
                </a:cubicBezTo>
                <a:cubicBezTo>
                  <a:pt x="1541780" y="857250"/>
                  <a:pt x="1517650" y="845820"/>
                  <a:pt x="1504950" y="833120"/>
                </a:cubicBezTo>
                <a:cubicBezTo>
                  <a:pt x="1494790" y="822960"/>
                  <a:pt x="1489710" y="815340"/>
                  <a:pt x="1485900" y="796290"/>
                </a:cubicBezTo>
                <a:cubicBezTo>
                  <a:pt x="1473200" y="739140"/>
                  <a:pt x="1522730" y="454660"/>
                  <a:pt x="1499870" y="441960"/>
                </a:cubicBezTo>
                <a:cubicBezTo>
                  <a:pt x="1492250" y="438150"/>
                  <a:pt x="1477010" y="464820"/>
                  <a:pt x="1465580" y="467360"/>
                </a:cubicBezTo>
                <a:cubicBezTo>
                  <a:pt x="1456690" y="468630"/>
                  <a:pt x="1449070" y="466090"/>
                  <a:pt x="1440180" y="461010"/>
                </a:cubicBezTo>
                <a:cubicBezTo>
                  <a:pt x="1427480" y="454660"/>
                  <a:pt x="1409700" y="439420"/>
                  <a:pt x="1402080" y="425450"/>
                </a:cubicBezTo>
                <a:cubicBezTo>
                  <a:pt x="1394460" y="410210"/>
                  <a:pt x="1390650" y="389890"/>
                  <a:pt x="1393190" y="373380"/>
                </a:cubicBezTo>
                <a:cubicBezTo>
                  <a:pt x="1395730" y="356870"/>
                  <a:pt x="1405890" y="339090"/>
                  <a:pt x="1417320" y="327660"/>
                </a:cubicBezTo>
                <a:cubicBezTo>
                  <a:pt x="1428750" y="316230"/>
                  <a:pt x="1446530" y="306070"/>
                  <a:pt x="1464310" y="304800"/>
                </a:cubicBezTo>
                <a:cubicBezTo>
                  <a:pt x="1485900" y="303530"/>
                  <a:pt x="1520190" y="317500"/>
                  <a:pt x="1535430" y="332740"/>
                </a:cubicBezTo>
                <a:cubicBezTo>
                  <a:pt x="1548130" y="345440"/>
                  <a:pt x="1553210" y="364490"/>
                  <a:pt x="1554480" y="381000"/>
                </a:cubicBezTo>
                <a:cubicBezTo>
                  <a:pt x="1555750" y="397510"/>
                  <a:pt x="1551940" y="417830"/>
                  <a:pt x="1541780" y="431800"/>
                </a:cubicBezTo>
                <a:cubicBezTo>
                  <a:pt x="1529080" y="448310"/>
                  <a:pt x="1496060" y="464820"/>
                  <a:pt x="1474470" y="467360"/>
                </a:cubicBezTo>
                <a:cubicBezTo>
                  <a:pt x="1456690" y="468630"/>
                  <a:pt x="1437640" y="462280"/>
                  <a:pt x="1424940" y="452120"/>
                </a:cubicBezTo>
                <a:cubicBezTo>
                  <a:pt x="1412240" y="441960"/>
                  <a:pt x="1400810" y="425450"/>
                  <a:pt x="1395730" y="408940"/>
                </a:cubicBezTo>
                <a:cubicBezTo>
                  <a:pt x="1390650" y="393700"/>
                  <a:pt x="1390650" y="372110"/>
                  <a:pt x="1397000" y="356870"/>
                </a:cubicBezTo>
                <a:cubicBezTo>
                  <a:pt x="1403350" y="341630"/>
                  <a:pt x="1417320" y="325120"/>
                  <a:pt x="1431290" y="316230"/>
                </a:cubicBezTo>
                <a:cubicBezTo>
                  <a:pt x="1445260" y="307340"/>
                  <a:pt x="1464310" y="304800"/>
                  <a:pt x="1482090" y="304800"/>
                </a:cubicBezTo>
                <a:cubicBezTo>
                  <a:pt x="1502410" y="303530"/>
                  <a:pt x="1526540" y="304800"/>
                  <a:pt x="1548130" y="314960"/>
                </a:cubicBezTo>
                <a:cubicBezTo>
                  <a:pt x="1577340" y="328930"/>
                  <a:pt x="1616710" y="350520"/>
                  <a:pt x="1637030" y="393700"/>
                </a:cubicBezTo>
                <a:cubicBezTo>
                  <a:pt x="1673860" y="472440"/>
                  <a:pt x="1662430" y="734060"/>
                  <a:pt x="1649730" y="796290"/>
                </a:cubicBezTo>
                <a:cubicBezTo>
                  <a:pt x="1645920" y="815340"/>
                  <a:pt x="1640840" y="822960"/>
                  <a:pt x="1631950" y="833120"/>
                </a:cubicBezTo>
                <a:cubicBezTo>
                  <a:pt x="1623060" y="843280"/>
                  <a:pt x="1611630" y="852170"/>
                  <a:pt x="1597660" y="855980"/>
                </a:cubicBezTo>
                <a:cubicBezTo>
                  <a:pt x="1577340" y="861060"/>
                  <a:pt x="1537970" y="855980"/>
                  <a:pt x="1520190" y="845820"/>
                </a:cubicBezTo>
                <a:cubicBezTo>
                  <a:pt x="1507490" y="839470"/>
                  <a:pt x="1499870" y="826770"/>
                  <a:pt x="1493520" y="815340"/>
                </a:cubicBezTo>
                <a:cubicBezTo>
                  <a:pt x="1487170" y="803910"/>
                  <a:pt x="1487170" y="793750"/>
                  <a:pt x="1484630" y="777240"/>
                </a:cubicBezTo>
                <a:cubicBezTo>
                  <a:pt x="1480820" y="744220"/>
                  <a:pt x="1479550" y="675640"/>
                  <a:pt x="1483360" y="632460"/>
                </a:cubicBezTo>
                <a:cubicBezTo>
                  <a:pt x="1485900" y="596900"/>
                  <a:pt x="1502410" y="537210"/>
                  <a:pt x="1499870" y="535940"/>
                </a:cubicBezTo>
                <a:cubicBezTo>
                  <a:pt x="1496060" y="534670"/>
                  <a:pt x="1471930" y="640080"/>
                  <a:pt x="1455420" y="666750"/>
                </a:cubicBezTo>
                <a:cubicBezTo>
                  <a:pt x="1446530" y="680720"/>
                  <a:pt x="1441450" y="689610"/>
                  <a:pt x="1428750" y="695960"/>
                </a:cubicBezTo>
                <a:cubicBezTo>
                  <a:pt x="1410970" y="704850"/>
                  <a:pt x="1374140" y="709930"/>
                  <a:pt x="1353820" y="703580"/>
                </a:cubicBezTo>
                <a:cubicBezTo>
                  <a:pt x="1336040" y="697230"/>
                  <a:pt x="1319530" y="678180"/>
                  <a:pt x="1310640" y="664210"/>
                </a:cubicBezTo>
                <a:cubicBezTo>
                  <a:pt x="1303020" y="651510"/>
                  <a:pt x="1301750" y="640080"/>
                  <a:pt x="1301750" y="624840"/>
                </a:cubicBezTo>
                <a:cubicBezTo>
                  <a:pt x="1301750" y="600710"/>
                  <a:pt x="1320800" y="565150"/>
                  <a:pt x="1327150" y="533400"/>
                </a:cubicBezTo>
                <a:cubicBezTo>
                  <a:pt x="1333500" y="497840"/>
                  <a:pt x="1341120" y="459740"/>
                  <a:pt x="1336040" y="421640"/>
                </a:cubicBezTo>
                <a:cubicBezTo>
                  <a:pt x="1330960" y="381000"/>
                  <a:pt x="1320800" y="317500"/>
                  <a:pt x="1295400" y="299720"/>
                </a:cubicBezTo>
                <a:cubicBezTo>
                  <a:pt x="1275080" y="284480"/>
                  <a:pt x="1236980" y="303530"/>
                  <a:pt x="1209040" y="299720"/>
                </a:cubicBezTo>
                <a:cubicBezTo>
                  <a:pt x="1179830" y="295910"/>
                  <a:pt x="1141730" y="270510"/>
                  <a:pt x="1123950" y="279400"/>
                </a:cubicBezTo>
                <a:cubicBezTo>
                  <a:pt x="1108710" y="287020"/>
                  <a:pt x="1112520" y="318770"/>
                  <a:pt x="1099820" y="331470"/>
                </a:cubicBezTo>
                <a:cubicBezTo>
                  <a:pt x="1087120" y="344170"/>
                  <a:pt x="1062990" y="354330"/>
                  <a:pt x="1046480" y="355600"/>
                </a:cubicBezTo>
                <a:cubicBezTo>
                  <a:pt x="1032510" y="356870"/>
                  <a:pt x="1019810" y="354330"/>
                  <a:pt x="1008380" y="347980"/>
                </a:cubicBezTo>
                <a:cubicBezTo>
                  <a:pt x="994410" y="340360"/>
                  <a:pt x="975360" y="322580"/>
                  <a:pt x="967740" y="307340"/>
                </a:cubicBezTo>
                <a:cubicBezTo>
                  <a:pt x="961390" y="294640"/>
                  <a:pt x="958850" y="283210"/>
                  <a:pt x="960120" y="267970"/>
                </a:cubicBezTo>
                <a:cubicBezTo>
                  <a:pt x="962660" y="246380"/>
                  <a:pt x="988060" y="217170"/>
                  <a:pt x="991870" y="190500"/>
                </a:cubicBezTo>
                <a:cubicBezTo>
                  <a:pt x="995680" y="166370"/>
                  <a:pt x="979170" y="135890"/>
                  <a:pt x="986790" y="115570"/>
                </a:cubicBezTo>
                <a:cubicBezTo>
                  <a:pt x="993140" y="97790"/>
                  <a:pt x="1010920" y="82550"/>
                  <a:pt x="1027430" y="74930"/>
                </a:cubicBezTo>
                <a:cubicBezTo>
                  <a:pt x="1043940" y="67310"/>
                  <a:pt x="1065530" y="64770"/>
                  <a:pt x="1084580" y="71120"/>
                </a:cubicBezTo>
                <a:cubicBezTo>
                  <a:pt x="1108710" y="78740"/>
                  <a:pt x="1154430" y="109220"/>
                  <a:pt x="1154430" y="128270"/>
                </a:cubicBezTo>
                <a:cubicBezTo>
                  <a:pt x="1154430" y="147320"/>
                  <a:pt x="1107440" y="163830"/>
                  <a:pt x="1089660" y="185420"/>
                </a:cubicBezTo>
                <a:cubicBezTo>
                  <a:pt x="1071880" y="205740"/>
                  <a:pt x="1069340" y="241300"/>
                  <a:pt x="1047750" y="255270"/>
                </a:cubicBezTo>
                <a:cubicBezTo>
                  <a:pt x="1023620" y="271780"/>
                  <a:pt x="990600" y="266700"/>
                  <a:pt x="948690" y="271780"/>
                </a:cubicBezTo>
                <a:cubicBezTo>
                  <a:pt x="876300" y="280670"/>
                  <a:pt x="726440" y="294640"/>
                  <a:pt x="648970" y="295910"/>
                </a:cubicBezTo>
                <a:cubicBezTo>
                  <a:pt x="600710" y="297180"/>
                  <a:pt x="530860" y="293370"/>
                  <a:pt x="530860" y="292100"/>
                </a:cubicBezTo>
                <a:cubicBezTo>
                  <a:pt x="530860" y="289560"/>
                  <a:pt x="716280" y="292100"/>
                  <a:pt x="779780" y="281940"/>
                </a:cubicBezTo>
                <a:cubicBezTo>
                  <a:pt x="820420" y="275590"/>
                  <a:pt x="867410" y="275590"/>
                  <a:pt x="878840" y="255270"/>
                </a:cubicBezTo>
                <a:cubicBezTo>
                  <a:pt x="890270" y="234950"/>
                  <a:pt x="878840" y="182880"/>
                  <a:pt x="852170" y="163830"/>
                </a:cubicBezTo>
                <a:cubicBezTo>
                  <a:pt x="803910" y="128270"/>
                  <a:pt x="640080" y="158750"/>
                  <a:pt x="537210" y="166370"/>
                </a:cubicBezTo>
                <a:cubicBezTo>
                  <a:pt x="439420" y="173990"/>
                  <a:pt x="325120" y="212090"/>
                  <a:pt x="250190" y="207010"/>
                </a:cubicBezTo>
                <a:cubicBezTo>
                  <a:pt x="200660" y="203200"/>
                  <a:pt x="130810" y="171450"/>
                  <a:pt x="129540" y="172720"/>
                </a:cubicBezTo>
                <a:cubicBezTo>
                  <a:pt x="129540" y="173990"/>
                  <a:pt x="170180" y="199390"/>
                  <a:pt x="208280" y="204470"/>
                </a:cubicBezTo>
                <a:cubicBezTo>
                  <a:pt x="292100" y="215900"/>
                  <a:pt x="554990" y="176530"/>
                  <a:pt x="624840" y="157480"/>
                </a:cubicBezTo>
                <a:cubicBezTo>
                  <a:pt x="650240" y="151130"/>
                  <a:pt x="655320" y="135890"/>
                  <a:pt x="673100" y="135890"/>
                </a:cubicBezTo>
                <a:cubicBezTo>
                  <a:pt x="693420" y="135890"/>
                  <a:pt x="723900" y="149860"/>
                  <a:pt x="736600" y="163830"/>
                </a:cubicBezTo>
                <a:cubicBezTo>
                  <a:pt x="748030" y="176530"/>
                  <a:pt x="753110" y="198120"/>
                  <a:pt x="753110" y="213360"/>
                </a:cubicBezTo>
                <a:cubicBezTo>
                  <a:pt x="753110" y="226060"/>
                  <a:pt x="750570" y="233680"/>
                  <a:pt x="741680" y="247650"/>
                </a:cubicBezTo>
                <a:cubicBezTo>
                  <a:pt x="721360" y="280670"/>
                  <a:pt x="651510" y="360680"/>
                  <a:pt x="607060" y="391160"/>
                </a:cubicBezTo>
                <a:cubicBezTo>
                  <a:pt x="574040" y="412750"/>
                  <a:pt x="548640" y="416560"/>
                  <a:pt x="509270" y="429260"/>
                </a:cubicBezTo>
                <a:cubicBezTo>
                  <a:pt x="454660" y="445770"/>
                  <a:pt x="370840" y="468630"/>
                  <a:pt x="309880" y="476250"/>
                </a:cubicBezTo>
                <a:cubicBezTo>
                  <a:pt x="260350" y="481330"/>
                  <a:pt x="209550" y="496570"/>
                  <a:pt x="175260" y="476250"/>
                </a:cubicBezTo>
                <a:cubicBezTo>
                  <a:pt x="138430" y="453390"/>
                  <a:pt x="111760" y="375920"/>
                  <a:pt x="105410" y="335280"/>
                </a:cubicBezTo>
                <a:cubicBezTo>
                  <a:pt x="100330" y="306070"/>
                  <a:pt x="105410" y="281940"/>
                  <a:pt x="116840" y="256540"/>
                </a:cubicBezTo>
                <a:cubicBezTo>
                  <a:pt x="130810" y="224790"/>
                  <a:pt x="157480" y="184150"/>
                  <a:pt x="191770" y="165100"/>
                </a:cubicBezTo>
                <a:cubicBezTo>
                  <a:pt x="231140" y="143510"/>
                  <a:pt x="275590" y="152400"/>
                  <a:pt x="345440" y="148590"/>
                </a:cubicBezTo>
                <a:cubicBezTo>
                  <a:pt x="491490" y="140970"/>
                  <a:pt x="955040" y="124460"/>
                  <a:pt x="1028700" y="152400"/>
                </a:cubicBezTo>
                <a:cubicBezTo>
                  <a:pt x="1045210" y="158750"/>
                  <a:pt x="1049020" y="165100"/>
                  <a:pt x="1055370" y="175260"/>
                </a:cubicBezTo>
                <a:cubicBezTo>
                  <a:pt x="1062990" y="187960"/>
                  <a:pt x="1070610" y="209550"/>
                  <a:pt x="1068070" y="226060"/>
                </a:cubicBezTo>
                <a:cubicBezTo>
                  <a:pt x="1065530" y="241300"/>
                  <a:pt x="1055370" y="260350"/>
                  <a:pt x="1043940" y="270510"/>
                </a:cubicBezTo>
                <a:cubicBezTo>
                  <a:pt x="1031240" y="280670"/>
                  <a:pt x="1021080" y="284480"/>
                  <a:pt x="995680" y="289560"/>
                </a:cubicBezTo>
                <a:cubicBezTo>
                  <a:pt x="922020" y="303530"/>
                  <a:pt x="615950" y="318770"/>
                  <a:pt x="546100" y="297180"/>
                </a:cubicBezTo>
                <a:cubicBezTo>
                  <a:pt x="521970" y="289560"/>
                  <a:pt x="511810" y="280670"/>
                  <a:pt x="501650" y="266700"/>
                </a:cubicBezTo>
                <a:cubicBezTo>
                  <a:pt x="491490" y="252730"/>
                  <a:pt x="485140" y="229870"/>
                  <a:pt x="487680" y="212090"/>
                </a:cubicBezTo>
                <a:cubicBezTo>
                  <a:pt x="491490" y="191770"/>
                  <a:pt x="508000" y="162560"/>
                  <a:pt x="528320" y="152400"/>
                </a:cubicBezTo>
                <a:cubicBezTo>
                  <a:pt x="551180" y="139700"/>
                  <a:pt x="581660" y="143510"/>
                  <a:pt x="622300" y="152400"/>
                </a:cubicBezTo>
                <a:cubicBezTo>
                  <a:pt x="708660" y="170180"/>
                  <a:pt x="919480" y="267970"/>
                  <a:pt x="1010920" y="316230"/>
                </a:cubicBezTo>
                <a:cubicBezTo>
                  <a:pt x="1064260" y="345440"/>
                  <a:pt x="1115060" y="358140"/>
                  <a:pt x="1131570" y="396240"/>
                </a:cubicBezTo>
                <a:cubicBezTo>
                  <a:pt x="1148080" y="435610"/>
                  <a:pt x="1134110" y="519430"/>
                  <a:pt x="1106170" y="548640"/>
                </a:cubicBezTo>
                <a:cubicBezTo>
                  <a:pt x="1080770" y="575310"/>
                  <a:pt x="1013460" y="552450"/>
                  <a:pt x="980440" y="576580"/>
                </a:cubicBezTo>
                <a:cubicBezTo>
                  <a:pt x="944880" y="601980"/>
                  <a:pt x="929640" y="671830"/>
                  <a:pt x="901700" y="701040"/>
                </a:cubicBezTo>
                <a:cubicBezTo>
                  <a:pt x="881380" y="722630"/>
                  <a:pt x="863600" y="736600"/>
                  <a:pt x="836930" y="745490"/>
                </a:cubicBezTo>
                <a:cubicBezTo>
                  <a:pt x="802640" y="756920"/>
                  <a:pt x="744220" y="765810"/>
                  <a:pt x="708660" y="754380"/>
                </a:cubicBezTo>
                <a:cubicBezTo>
                  <a:pt x="676910" y="744220"/>
                  <a:pt x="643890" y="718820"/>
                  <a:pt x="629920" y="690880"/>
                </a:cubicBezTo>
                <a:cubicBezTo>
                  <a:pt x="614680" y="661670"/>
                  <a:pt x="612140" y="612140"/>
                  <a:pt x="624840" y="581660"/>
                </a:cubicBezTo>
                <a:cubicBezTo>
                  <a:pt x="637540" y="551180"/>
                  <a:pt x="675640" y="525780"/>
                  <a:pt x="703580" y="508000"/>
                </a:cubicBezTo>
                <a:cubicBezTo>
                  <a:pt x="728980" y="491490"/>
                  <a:pt x="750570" y="482600"/>
                  <a:pt x="783590" y="476250"/>
                </a:cubicBezTo>
                <a:cubicBezTo>
                  <a:pt x="833120" y="467360"/>
                  <a:pt x="935990" y="464820"/>
                  <a:pt x="976630" y="477520"/>
                </a:cubicBezTo>
                <a:cubicBezTo>
                  <a:pt x="998220" y="483870"/>
                  <a:pt x="1012190" y="495300"/>
                  <a:pt x="1022350" y="509270"/>
                </a:cubicBezTo>
                <a:cubicBezTo>
                  <a:pt x="1032510" y="523240"/>
                  <a:pt x="1037590" y="546100"/>
                  <a:pt x="1035050" y="563880"/>
                </a:cubicBezTo>
                <a:cubicBezTo>
                  <a:pt x="1032510" y="580390"/>
                  <a:pt x="1022350" y="600710"/>
                  <a:pt x="1009650" y="612140"/>
                </a:cubicBezTo>
                <a:cubicBezTo>
                  <a:pt x="996950" y="623570"/>
                  <a:pt x="957580" y="632460"/>
                  <a:pt x="957580" y="63246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11882777" y="5223636"/>
            <a:ext cx="120263" cy="121282"/>
          </a:xfrm>
          <a:custGeom>
            <a:rect b="b" l="l" r="r" t="t"/>
            <a:pathLst>
              <a:path extrusionOk="0" h="151130" w="149860">
                <a:moveTo>
                  <a:pt x="149860" y="54610"/>
                </a:moveTo>
                <a:cubicBezTo>
                  <a:pt x="130810" y="134620"/>
                  <a:pt x="120650" y="142240"/>
                  <a:pt x="107950" y="146050"/>
                </a:cubicBezTo>
                <a:cubicBezTo>
                  <a:pt x="90170" y="151130"/>
                  <a:pt x="53340" y="149860"/>
                  <a:pt x="36830" y="142240"/>
                </a:cubicBezTo>
                <a:cubicBezTo>
                  <a:pt x="25400" y="137160"/>
                  <a:pt x="17780" y="127000"/>
                  <a:pt x="11430" y="116840"/>
                </a:cubicBezTo>
                <a:cubicBezTo>
                  <a:pt x="5080" y="106680"/>
                  <a:pt x="0" y="95250"/>
                  <a:pt x="1270" y="81280"/>
                </a:cubicBezTo>
                <a:cubicBezTo>
                  <a:pt x="2540" y="62230"/>
                  <a:pt x="16510" y="29210"/>
                  <a:pt x="29210" y="16510"/>
                </a:cubicBezTo>
                <a:cubicBezTo>
                  <a:pt x="38100" y="6350"/>
                  <a:pt x="49530" y="2540"/>
                  <a:pt x="63500" y="1270"/>
                </a:cubicBezTo>
                <a:cubicBezTo>
                  <a:pt x="82550" y="0"/>
                  <a:pt x="130810" y="22860"/>
                  <a:pt x="130810" y="2286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11915399" y="5306213"/>
            <a:ext cx="135550" cy="127397"/>
          </a:xfrm>
          <a:custGeom>
            <a:rect b="b" l="l" r="r" t="t"/>
            <a:pathLst>
              <a:path extrusionOk="0" h="158750" w="168910">
                <a:moveTo>
                  <a:pt x="90170" y="2540"/>
                </a:moveTo>
                <a:cubicBezTo>
                  <a:pt x="152400" y="30480"/>
                  <a:pt x="167640" y="62230"/>
                  <a:pt x="166370" y="83820"/>
                </a:cubicBezTo>
                <a:cubicBezTo>
                  <a:pt x="165100" y="105410"/>
                  <a:pt x="147320" y="134620"/>
                  <a:pt x="129540" y="144780"/>
                </a:cubicBezTo>
                <a:cubicBezTo>
                  <a:pt x="111760" y="156210"/>
                  <a:pt x="77470" y="157480"/>
                  <a:pt x="58420" y="148590"/>
                </a:cubicBezTo>
                <a:cubicBezTo>
                  <a:pt x="39370" y="139700"/>
                  <a:pt x="19050" y="111760"/>
                  <a:pt x="15240" y="91440"/>
                </a:cubicBezTo>
                <a:cubicBezTo>
                  <a:pt x="11430" y="71120"/>
                  <a:pt x="22860" y="39370"/>
                  <a:pt x="38100" y="24130"/>
                </a:cubicBezTo>
                <a:cubicBezTo>
                  <a:pt x="53340" y="8890"/>
                  <a:pt x="86360" y="0"/>
                  <a:pt x="106680" y="3810"/>
                </a:cubicBezTo>
                <a:cubicBezTo>
                  <a:pt x="127000" y="7620"/>
                  <a:pt x="153670" y="30480"/>
                  <a:pt x="161290" y="50800"/>
                </a:cubicBezTo>
                <a:cubicBezTo>
                  <a:pt x="168910" y="69850"/>
                  <a:pt x="165100" y="104140"/>
                  <a:pt x="153670" y="121920"/>
                </a:cubicBezTo>
                <a:cubicBezTo>
                  <a:pt x="142240" y="139700"/>
                  <a:pt x="111760" y="153670"/>
                  <a:pt x="90170" y="156210"/>
                </a:cubicBezTo>
                <a:cubicBezTo>
                  <a:pt x="68580" y="158750"/>
                  <a:pt x="36830" y="147320"/>
                  <a:pt x="21590" y="133350"/>
                </a:cubicBezTo>
                <a:cubicBezTo>
                  <a:pt x="8890" y="120650"/>
                  <a:pt x="0" y="100330"/>
                  <a:pt x="0" y="82550"/>
                </a:cubicBezTo>
                <a:cubicBezTo>
                  <a:pt x="0" y="66040"/>
                  <a:pt x="6350" y="43180"/>
                  <a:pt x="17780" y="30480"/>
                </a:cubicBezTo>
                <a:cubicBezTo>
                  <a:pt x="29210" y="16510"/>
                  <a:pt x="66040" y="2540"/>
                  <a:pt x="66040" y="254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12752195" y="5355243"/>
            <a:ext cx="136608" cy="133550"/>
          </a:xfrm>
          <a:custGeom>
            <a:rect b="b" l="l" r="r" t="t"/>
            <a:pathLst>
              <a:path extrusionOk="0" h="166370" w="170180">
                <a:moveTo>
                  <a:pt x="133350" y="22860"/>
                </a:moveTo>
                <a:cubicBezTo>
                  <a:pt x="167640" y="68580"/>
                  <a:pt x="170180" y="87630"/>
                  <a:pt x="167640" y="102870"/>
                </a:cubicBezTo>
                <a:cubicBezTo>
                  <a:pt x="165100" y="118110"/>
                  <a:pt x="154940" y="135890"/>
                  <a:pt x="143510" y="146050"/>
                </a:cubicBezTo>
                <a:cubicBezTo>
                  <a:pt x="132080" y="156210"/>
                  <a:pt x="114300" y="165100"/>
                  <a:pt x="97790" y="165100"/>
                </a:cubicBezTo>
                <a:cubicBezTo>
                  <a:pt x="77470" y="165100"/>
                  <a:pt x="45720" y="151130"/>
                  <a:pt x="31750" y="137160"/>
                </a:cubicBezTo>
                <a:cubicBezTo>
                  <a:pt x="20320" y="124460"/>
                  <a:pt x="15240" y="105410"/>
                  <a:pt x="15240" y="90170"/>
                </a:cubicBezTo>
                <a:cubicBezTo>
                  <a:pt x="15240" y="74930"/>
                  <a:pt x="19050" y="55880"/>
                  <a:pt x="29210" y="43180"/>
                </a:cubicBezTo>
                <a:cubicBezTo>
                  <a:pt x="41910" y="27940"/>
                  <a:pt x="73660" y="12700"/>
                  <a:pt x="93980" y="11430"/>
                </a:cubicBezTo>
                <a:cubicBezTo>
                  <a:pt x="110490" y="10160"/>
                  <a:pt x="127000" y="19050"/>
                  <a:pt x="139700" y="29210"/>
                </a:cubicBezTo>
                <a:cubicBezTo>
                  <a:pt x="151130" y="39370"/>
                  <a:pt x="163830" y="53340"/>
                  <a:pt x="166370" y="69850"/>
                </a:cubicBezTo>
                <a:cubicBezTo>
                  <a:pt x="170180" y="88900"/>
                  <a:pt x="160020" y="123190"/>
                  <a:pt x="148590" y="139700"/>
                </a:cubicBezTo>
                <a:cubicBezTo>
                  <a:pt x="138430" y="152400"/>
                  <a:pt x="121920" y="161290"/>
                  <a:pt x="106680" y="163830"/>
                </a:cubicBezTo>
                <a:cubicBezTo>
                  <a:pt x="91440" y="166370"/>
                  <a:pt x="72390" y="165100"/>
                  <a:pt x="57150" y="157480"/>
                </a:cubicBezTo>
                <a:cubicBezTo>
                  <a:pt x="38100" y="147320"/>
                  <a:pt x="12700" y="120650"/>
                  <a:pt x="6350" y="99060"/>
                </a:cubicBezTo>
                <a:cubicBezTo>
                  <a:pt x="0" y="77470"/>
                  <a:pt x="6350" y="45720"/>
                  <a:pt x="19050" y="29210"/>
                </a:cubicBezTo>
                <a:cubicBezTo>
                  <a:pt x="31750" y="12700"/>
                  <a:pt x="63500" y="0"/>
                  <a:pt x="83820" y="0"/>
                </a:cubicBezTo>
                <a:cubicBezTo>
                  <a:pt x="101600" y="0"/>
                  <a:pt x="133350" y="22860"/>
                  <a:pt x="133350" y="2286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12354201" y="6001081"/>
            <a:ext cx="146761" cy="130454"/>
          </a:xfrm>
          <a:custGeom>
            <a:rect b="b" l="l" r="r" t="t"/>
            <a:pathLst>
              <a:path extrusionOk="0" h="162560" w="182880">
                <a:moveTo>
                  <a:pt x="102870" y="158750"/>
                </a:moveTo>
                <a:cubicBezTo>
                  <a:pt x="19050" y="134620"/>
                  <a:pt x="8890" y="119380"/>
                  <a:pt x="5080" y="102870"/>
                </a:cubicBezTo>
                <a:cubicBezTo>
                  <a:pt x="1270" y="82550"/>
                  <a:pt x="8890" y="48260"/>
                  <a:pt x="20320" y="31750"/>
                </a:cubicBezTo>
                <a:cubicBezTo>
                  <a:pt x="30480" y="17780"/>
                  <a:pt x="46990" y="10160"/>
                  <a:pt x="62230" y="6350"/>
                </a:cubicBezTo>
                <a:cubicBezTo>
                  <a:pt x="77470" y="2540"/>
                  <a:pt x="97790" y="3810"/>
                  <a:pt x="111760" y="11430"/>
                </a:cubicBezTo>
                <a:cubicBezTo>
                  <a:pt x="129540" y="21590"/>
                  <a:pt x="151130" y="48260"/>
                  <a:pt x="154940" y="69850"/>
                </a:cubicBezTo>
                <a:cubicBezTo>
                  <a:pt x="158750" y="91440"/>
                  <a:pt x="147320" y="123190"/>
                  <a:pt x="132080" y="138430"/>
                </a:cubicBezTo>
                <a:cubicBezTo>
                  <a:pt x="116840" y="153670"/>
                  <a:pt x="82550" y="162560"/>
                  <a:pt x="62230" y="157480"/>
                </a:cubicBezTo>
                <a:cubicBezTo>
                  <a:pt x="41910" y="152400"/>
                  <a:pt x="16510" y="128270"/>
                  <a:pt x="7620" y="110490"/>
                </a:cubicBezTo>
                <a:cubicBezTo>
                  <a:pt x="0" y="95250"/>
                  <a:pt x="1270" y="76200"/>
                  <a:pt x="5080" y="60960"/>
                </a:cubicBezTo>
                <a:cubicBezTo>
                  <a:pt x="8890" y="45720"/>
                  <a:pt x="17780" y="29210"/>
                  <a:pt x="33020" y="20320"/>
                </a:cubicBezTo>
                <a:cubicBezTo>
                  <a:pt x="53340" y="7620"/>
                  <a:pt x="97790" y="0"/>
                  <a:pt x="121920" y="7620"/>
                </a:cubicBezTo>
                <a:cubicBezTo>
                  <a:pt x="143510" y="13970"/>
                  <a:pt x="167640" y="35560"/>
                  <a:pt x="175260" y="54610"/>
                </a:cubicBezTo>
                <a:cubicBezTo>
                  <a:pt x="182880" y="74930"/>
                  <a:pt x="179070" y="107950"/>
                  <a:pt x="166370" y="125730"/>
                </a:cubicBezTo>
                <a:cubicBezTo>
                  <a:pt x="153670" y="143510"/>
                  <a:pt x="102870" y="158750"/>
                  <a:pt x="102870" y="15875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12254881" y="5426509"/>
            <a:ext cx="120263" cy="121282"/>
          </a:xfrm>
          <a:custGeom>
            <a:rect b="b" l="l" r="r" t="t"/>
            <a:pathLst>
              <a:path extrusionOk="0" h="151130" w="149860">
                <a:moveTo>
                  <a:pt x="149860" y="54610"/>
                </a:moveTo>
                <a:cubicBezTo>
                  <a:pt x="130810" y="135890"/>
                  <a:pt x="120650" y="142240"/>
                  <a:pt x="107950" y="146050"/>
                </a:cubicBezTo>
                <a:cubicBezTo>
                  <a:pt x="90170" y="151130"/>
                  <a:pt x="53340" y="149860"/>
                  <a:pt x="36830" y="142240"/>
                </a:cubicBezTo>
                <a:cubicBezTo>
                  <a:pt x="25400" y="137160"/>
                  <a:pt x="17780" y="127000"/>
                  <a:pt x="11430" y="116840"/>
                </a:cubicBezTo>
                <a:cubicBezTo>
                  <a:pt x="5080" y="106680"/>
                  <a:pt x="0" y="95250"/>
                  <a:pt x="1270" y="81280"/>
                </a:cubicBezTo>
                <a:cubicBezTo>
                  <a:pt x="2540" y="62230"/>
                  <a:pt x="12700" y="29210"/>
                  <a:pt x="29210" y="16510"/>
                </a:cubicBezTo>
                <a:cubicBezTo>
                  <a:pt x="45720" y="3810"/>
                  <a:pt x="81280" y="0"/>
                  <a:pt x="99060" y="3810"/>
                </a:cubicBezTo>
                <a:cubicBezTo>
                  <a:pt x="111760" y="6350"/>
                  <a:pt x="130810" y="22860"/>
                  <a:pt x="130810" y="2286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12736903" y="5589720"/>
            <a:ext cx="175348" cy="129472"/>
          </a:xfrm>
          <a:custGeom>
            <a:rect b="b" l="l" r="r" t="t"/>
            <a:pathLst>
              <a:path extrusionOk="0" h="161290" w="218440">
                <a:moveTo>
                  <a:pt x="77470" y="2540"/>
                </a:moveTo>
                <a:cubicBezTo>
                  <a:pt x="184150" y="16510"/>
                  <a:pt x="205740" y="38100"/>
                  <a:pt x="212090" y="58420"/>
                </a:cubicBezTo>
                <a:cubicBezTo>
                  <a:pt x="218440" y="78740"/>
                  <a:pt x="210820" y="113030"/>
                  <a:pt x="196850" y="129540"/>
                </a:cubicBezTo>
                <a:cubicBezTo>
                  <a:pt x="182880" y="146050"/>
                  <a:pt x="151130" y="158750"/>
                  <a:pt x="129540" y="156210"/>
                </a:cubicBezTo>
                <a:cubicBezTo>
                  <a:pt x="107950" y="153670"/>
                  <a:pt x="80010" y="134620"/>
                  <a:pt x="69850" y="115570"/>
                </a:cubicBezTo>
                <a:cubicBezTo>
                  <a:pt x="59690" y="96520"/>
                  <a:pt x="59690" y="62230"/>
                  <a:pt x="69850" y="43180"/>
                </a:cubicBezTo>
                <a:cubicBezTo>
                  <a:pt x="80010" y="24130"/>
                  <a:pt x="107950" y="5080"/>
                  <a:pt x="129540" y="2540"/>
                </a:cubicBezTo>
                <a:cubicBezTo>
                  <a:pt x="151130" y="0"/>
                  <a:pt x="182880" y="12700"/>
                  <a:pt x="196850" y="29210"/>
                </a:cubicBezTo>
                <a:cubicBezTo>
                  <a:pt x="210820" y="45720"/>
                  <a:pt x="215900" y="80010"/>
                  <a:pt x="212090" y="100330"/>
                </a:cubicBezTo>
                <a:cubicBezTo>
                  <a:pt x="208280" y="116840"/>
                  <a:pt x="199390" y="132080"/>
                  <a:pt x="184150" y="140970"/>
                </a:cubicBezTo>
                <a:cubicBezTo>
                  <a:pt x="161290" y="154940"/>
                  <a:pt x="107950" y="161290"/>
                  <a:pt x="77470" y="156210"/>
                </a:cubicBezTo>
                <a:cubicBezTo>
                  <a:pt x="53340" y="152400"/>
                  <a:pt x="27940" y="137160"/>
                  <a:pt x="15240" y="123190"/>
                </a:cubicBezTo>
                <a:cubicBezTo>
                  <a:pt x="6350" y="113030"/>
                  <a:pt x="2540" y="100330"/>
                  <a:pt x="1270" y="88900"/>
                </a:cubicBezTo>
                <a:cubicBezTo>
                  <a:pt x="0" y="77470"/>
                  <a:pt x="2540" y="63500"/>
                  <a:pt x="6350" y="52070"/>
                </a:cubicBezTo>
                <a:cubicBezTo>
                  <a:pt x="10160" y="40640"/>
                  <a:pt x="16510" y="29210"/>
                  <a:pt x="26670" y="21590"/>
                </a:cubicBezTo>
                <a:cubicBezTo>
                  <a:pt x="39370" y="11430"/>
                  <a:pt x="77470" y="2540"/>
                  <a:pt x="77470" y="254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12853121" y="5559136"/>
            <a:ext cx="131511" cy="158016"/>
          </a:xfrm>
          <a:custGeom>
            <a:rect b="b" l="l" r="r" t="t"/>
            <a:pathLst>
              <a:path extrusionOk="0" h="196850" w="163830">
                <a:moveTo>
                  <a:pt x="3810" y="116840"/>
                </a:moveTo>
                <a:cubicBezTo>
                  <a:pt x="33020" y="16510"/>
                  <a:pt x="63500" y="2540"/>
                  <a:pt x="85090" y="3810"/>
                </a:cubicBezTo>
                <a:cubicBezTo>
                  <a:pt x="106680" y="5080"/>
                  <a:pt x="135890" y="24130"/>
                  <a:pt x="146050" y="41910"/>
                </a:cubicBezTo>
                <a:cubicBezTo>
                  <a:pt x="156210" y="59690"/>
                  <a:pt x="158750" y="93980"/>
                  <a:pt x="149860" y="113030"/>
                </a:cubicBezTo>
                <a:cubicBezTo>
                  <a:pt x="140970" y="132080"/>
                  <a:pt x="114300" y="153670"/>
                  <a:pt x="92710" y="157480"/>
                </a:cubicBezTo>
                <a:cubicBezTo>
                  <a:pt x="72390" y="161290"/>
                  <a:pt x="39370" y="149860"/>
                  <a:pt x="24130" y="134620"/>
                </a:cubicBezTo>
                <a:cubicBezTo>
                  <a:pt x="8890" y="119380"/>
                  <a:pt x="0" y="85090"/>
                  <a:pt x="5080" y="64770"/>
                </a:cubicBezTo>
                <a:cubicBezTo>
                  <a:pt x="10160" y="43180"/>
                  <a:pt x="34290" y="17780"/>
                  <a:pt x="52070" y="8890"/>
                </a:cubicBezTo>
                <a:cubicBezTo>
                  <a:pt x="67310" y="1270"/>
                  <a:pt x="86360" y="0"/>
                  <a:pt x="101600" y="6350"/>
                </a:cubicBezTo>
                <a:cubicBezTo>
                  <a:pt x="120650" y="12700"/>
                  <a:pt x="144780" y="35560"/>
                  <a:pt x="153670" y="55880"/>
                </a:cubicBezTo>
                <a:cubicBezTo>
                  <a:pt x="163830" y="77470"/>
                  <a:pt x="163830" y="113030"/>
                  <a:pt x="154940" y="135890"/>
                </a:cubicBezTo>
                <a:cubicBezTo>
                  <a:pt x="147320" y="157480"/>
                  <a:pt x="127000" y="181610"/>
                  <a:pt x="107950" y="189230"/>
                </a:cubicBezTo>
                <a:cubicBezTo>
                  <a:pt x="87630" y="196850"/>
                  <a:pt x="54610" y="193040"/>
                  <a:pt x="36830" y="180340"/>
                </a:cubicBezTo>
                <a:cubicBezTo>
                  <a:pt x="19050" y="167640"/>
                  <a:pt x="3810" y="116840"/>
                  <a:pt x="3810" y="11684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17" name="Google Shape;217;p8"/>
          <p:cNvGraphicFramePr/>
          <p:nvPr/>
        </p:nvGraphicFramePr>
        <p:xfrm>
          <a:off x="523844" y="2707079"/>
          <a:ext cx="3000000" cy="3000000"/>
        </p:xfrm>
        <a:graphic>
          <a:graphicData uri="http://schemas.openxmlformats.org/drawingml/2006/table">
            <a:tbl>
              <a:tblPr>
                <a:noFill/>
                <a:tableStyleId>{7192B6A5-39FC-456E-9E1C-1796F7B86ABA}</a:tableStyleId>
              </a:tblPr>
              <a:tblGrid>
                <a:gridCol w="3250850"/>
                <a:gridCol w="3250850"/>
                <a:gridCol w="3250850"/>
                <a:gridCol w="3429100"/>
              </a:tblGrid>
              <a:tr h="1172425">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solidFill>
                      <a:srgbClr val="497DAE"/>
                    </a:solidFill>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solidFill>
                      <a:srgbClr val="497DAE"/>
                    </a:solidFill>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solidFill>
                      <a:srgbClr val="497DAE"/>
                    </a:solidFill>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solidFill>
                      <a:srgbClr val="497DAE"/>
                    </a:solidFill>
                  </a:tcPr>
                </a:tc>
              </a:tr>
              <a:tr h="1172425">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solidFill>
                      <a:srgbClr val="38B6FF"/>
                    </a:solidFill>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r>
              <a:tr h="1172425">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solidFill>
                      <a:srgbClr val="38B6FF"/>
                    </a:solidFill>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r>
              <a:tr h="1172425">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solidFill>
                      <a:srgbClr val="38B6FF"/>
                    </a:solidFill>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r>
              <a:tr h="1172425">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solidFill>
                      <a:srgbClr val="38B6FF"/>
                    </a:solidFill>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c>
                  <a:txBody>
                    <a:bodyPr/>
                    <a:lstStyle/>
                    <a:p>
                      <a:pPr indent="0" lvl="0" marL="0" marR="0" rtl="0" algn="ctr">
                        <a:lnSpc>
                          <a:spcPct val="147818"/>
                        </a:lnSpc>
                        <a:spcBef>
                          <a:spcPts val="0"/>
                        </a:spcBef>
                        <a:spcAft>
                          <a:spcPts val="0"/>
                        </a:spcAft>
                        <a:buNone/>
                      </a:pPr>
                      <a:r>
                        <a:t/>
                      </a:r>
                      <a:endParaRPr sz="1100" u="none" cap="none" strike="noStrike"/>
                    </a:p>
                  </a:txBody>
                  <a:tcPr marT="165625" marB="165625" marR="165625" marL="165625" anchor="ctr">
                    <a:lnL cap="flat" cmpd="sng" w="28800">
                      <a:solidFill>
                        <a:srgbClr val="FFFFFF"/>
                      </a:solidFill>
                      <a:prstDash val="solid"/>
                      <a:round/>
                      <a:headEnd len="sm" w="sm" type="none"/>
                      <a:tailEnd len="sm" w="sm" type="none"/>
                    </a:lnL>
                    <a:lnR cap="flat" cmpd="sng" w="28800">
                      <a:solidFill>
                        <a:srgbClr val="FFFFFF"/>
                      </a:solidFill>
                      <a:prstDash val="solid"/>
                      <a:round/>
                      <a:headEnd len="sm" w="sm" type="none"/>
                      <a:tailEnd len="sm" w="sm" type="none"/>
                    </a:lnR>
                    <a:lnT cap="flat" cmpd="sng" w="28800">
                      <a:solidFill>
                        <a:srgbClr val="FFFFFF"/>
                      </a:solidFill>
                      <a:prstDash val="solid"/>
                      <a:round/>
                      <a:headEnd len="sm" w="sm" type="none"/>
                      <a:tailEnd len="sm" w="sm" type="none"/>
                    </a:lnT>
                    <a:lnB cap="flat" cmpd="sng" w="28800">
                      <a:solidFill>
                        <a:srgbClr val="FFFFFF"/>
                      </a:solidFill>
                      <a:prstDash val="solid"/>
                      <a:round/>
                      <a:headEnd len="sm" w="sm" type="none"/>
                      <a:tailEnd len="sm" w="sm" type="none"/>
                    </a:lnB>
                  </a:tcPr>
                </a:tc>
              </a:tr>
            </a:tbl>
          </a:graphicData>
        </a:graphic>
      </p:graphicFrame>
      <p:sp>
        <p:nvSpPr>
          <p:cNvPr id="218" name="Google Shape;218;p8"/>
          <p:cNvSpPr txBox="1"/>
          <p:nvPr/>
        </p:nvSpPr>
        <p:spPr>
          <a:xfrm>
            <a:off x="801975" y="3239244"/>
            <a:ext cx="3312600" cy="2943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1912" u="none" cap="none" strike="noStrike">
                <a:solidFill>
                  <a:srgbClr val="FFFFFF"/>
                </a:solidFill>
                <a:latin typeface="Arial"/>
                <a:ea typeface="Arial"/>
                <a:cs typeface="Arial"/>
                <a:sym typeface="Arial"/>
              </a:rPr>
              <a:t>Learning Type</a:t>
            </a:r>
            <a:endParaRPr/>
          </a:p>
        </p:txBody>
      </p:sp>
      <p:sp>
        <p:nvSpPr>
          <p:cNvPr id="219" name="Google Shape;219;p8"/>
          <p:cNvSpPr txBox="1"/>
          <p:nvPr/>
        </p:nvSpPr>
        <p:spPr>
          <a:xfrm>
            <a:off x="801975" y="5508192"/>
            <a:ext cx="3114000" cy="267600"/>
          </a:xfrm>
          <a:prstGeom prst="rect">
            <a:avLst/>
          </a:prstGeom>
          <a:noFill/>
          <a:ln>
            <a:noFill/>
          </a:ln>
        </p:spPr>
        <p:txBody>
          <a:bodyPr anchorCtr="0" anchor="t" bIns="0" lIns="0" spcFirstLastPara="1" rIns="0" wrap="square" tIns="0">
            <a:spAutoFit/>
          </a:bodyPr>
          <a:lstStyle/>
          <a:p>
            <a:pPr indent="0" lvl="0" marL="0" marR="0" rtl="0" algn="ctr">
              <a:lnSpc>
                <a:spcPct val="140126"/>
              </a:lnSpc>
              <a:spcBef>
                <a:spcPts val="0"/>
              </a:spcBef>
              <a:spcAft>
                <a:spcPts val="0"/>
              </a:spcAft>
              <a:buNone/>
            </a:pPr>
            <a:r>
              <a:rPr b="0" i="0" lang="en-US" sz="1737" u="none" cap="none" strike="noStrike">
                <a:solidFill>
                  <a:srgbClr val="FFFFFF"/>
                </a:solidFill>
                <a:latin typeface="Arial"/>
                <a:ea typeface="Arial"/>
                <a:cs typeface="Arial"/>
                <a:sym typeface="Arial"/>
              </a:rPr>
              <a:t>Unsupervised Learning</a:t>
            </a:r>
            <a:endParaRPr/>
          </a:p>
        </p:txBody>
      </p:sp>
      <p:sp>
        <p:nvSpPr>
          <p:cNvPr id="220" name="Google Shape;220;p8"/>
          <p:cNvSpPr txBox="1"/>
          <p:nvPr/>
        </p:nvSpPr>
        <p:spPr>
          <a:xfrm>
            <a:off x="943838" y="6495578"/>
            <a:ext cx="2830200" cy="642300"/>
          </a:xfrm>
          <a:prstGeom prst="rect">
            <a:avLst/>
          </a:prstGeom>
          <a:noFill/>
          <a:ln>
            <a:noFill/>
          </a:ln>
        </p:spPr>
        <p:txBody>
          <a:bodyPr anchorCtr="0" anchor="t" bIns="0" lIns="0" spcFirstLastPara="1" rIns="0" wrap="square" tIns="0">
            <a:spAutoFit/>
          </a:bodyPr>
          <a:lstStyle/>
          <a:p>
            <a:pPr indent="0" lvl="0" marL="0" marR="0" rtl="0" algn="ctr">
              <a:lnSpc>
                <a:spcPct val="140126"/>
              </a:lnSpc>
              <a:spcBef>
                <a:spcPts val="0"/>
              </a:spcBef>
              <a:spcAft>
                <a:spcPts val="0"/>
              </a:spcAft>
              <a:buNone/>
            </a:pPr>
            <a:r>
              <a:rPr b="0" i="0" lang="en-US" sz="1737" u="none" cap="none" strike="noStrike">
                <a:solidFill>
                  <a:srgbClr val="FFFFFF"/>
                </a:solidFill>
                <a:latin typeface="Arial"/>
                <a:ea typeface="Arial"/>
                <a:cs typeface="Arial"/>
                <a:sym typeface="Arial"/>
              </a:rPr>
              <a:t>Semi-Supervised</a:t>
            </a:r>
            <a:endParaRPr/>
          </a:p>
          <a:p>
            <a:pPr indent="0" lvl="0" marL="0" marR="0" rtl="0" algn="ctr">
              <a:lnSpc>
                <a:spcPct val="140126"/>
              </a:lnSpc>
              <a:spcBef>
                <a:spcPts val="0"/>
              </a:spcBef>
              <a:spcAft>
                <a:spcPts val="0"/>
              </a:spcAft>
              <a:buNone/>
            </a:pPr>
            <a:r>
              <a:rPr b="0" i="0" lang="en-US" sz="1737" u="none" cap="none" strike="noStrike">
                <a:solidFill>
                  <a:srgbClr val="FFFFFF"/>
                </a:solidFill>
                <a:latin typeface="Arial"/>
                <a:ea typeface="Arial"/>
                <a:cs typeface="Arial"/>
                <a:sym typeface="Arial"/>
              </a:rPr>
              <a:t>Learning</a:t>
            </a:r>
            <a:endParaRPr/>
          </a:p>
        </p:txBody>
      </p:sp>
      <p:sp>
        <p:nvSpPr>
          <p:cNvPr id="221" name="Google Shape;221;p8"/>
          <p:cNvSpPr txBox="1"/>
          <p:nvPr/>
        </p:nvSpPr>
        <p:spPr>
          <a:xfrm>
            <a:off x="856519" y="4351035"/>
            <a:ext cx="3102600" cy="267600"/>
          </a:xfrm>
          <a:prstGeom prst="rect">
            <a:avLst/>
          </a:prstGeom>
          <a:noFill/>
          <a:ln>
            <a:noFill/>
          </a:ln>
        </p:spPr>
        <p:txBody>
          <a:bodyPr anchorCtr="0" anchor="t" bIns="0" lIns="0" spcFirstLastPara="1" rIns="0" wrap="square" tIns="0">
            <a:spAutoFit/>
          </a:bodyPr>
          <a:lstStyle/>
          <a:p>
            <a:pPr indent="0" lvl="0" marL="0" marR="0" rtl="0" algn="ctr">
              <a:lnSpc>
                <a:spcPct val="140126"/>
              </a:lnSpc>
              <a:spcBef>
                <a:spcPts val="0"/>
              </a:spcBef>
              <a:spcAft>
                <a:spcPts val="0"/>
              </a:spcAft>
              <a:buNone/>
            </a:pPr>
            <a:r>
              <a:rPr b="0" i="0" lang="en-US" sz="1737" u="none" cap="none" strike="noStrike">
                <a:solidFill>
                  <a:srgbClr val="FFFFFF"/>
                </a:solidFill>
                <a:latin typeface="Arial"/>
                <a:ea typeface="Arial"/>
                <a:cs typeface="Arial"/>
                <a:sym typeface="Arial"/>
              </a:rPr>
              <a:t>Supervised Learning</a:t>
            </a:r>
            <a:endParaRPr/>
          </a:p>
        </p:txBody>
      </p:sp>
      <p:sp>
        <p:nvSpPr>
          <p:cNvPr id="222" name="Google Shape;222;p8"/>
          <p:cNvSpPr txBox="1"/>
          <p:nvPr/>
        </p:nvSpPr>
        <p:spPr>
          <a:xfrm>
            <a:off x="885719" y="7703190"/>
            <a:ext cx="3044100" cy="267600"/>
          </a:xfrm>
          <a:prstGeom prst="rect">
            <a:avLst/>
          </a:prstGeom>
          <a:noFill/>
          <a:ln>
            <a:noFill/>
          </a:ln>
        </p:spPr>
        <p:txBody>
          <a:bodyPr anchorCtr="0" anchor="t" bIns="0" lIns="0" spcFirstLastPara="1" rIns="0" wrap="square" tIns="0">
            <a:spAutoFit/>
          </a:bodyPr>
          <a:lstStyle/>
          <a:p>
            <a:pPr indent="0" lvl="0" marL="0" marR="0" rtl="0" algn="ctr">
              <a:lnSpc>
                <a:spcPct val="140126"/>
              </a:lnSpc>
              <a:spcBef>
                <a:spcPts val="0"/>
              </a:spcBef>
              <a:spcAft>
                <a:spcPts val="0"/>
              </a:spcAft>
              <a:buNone/>
            </a:pPr>
            <a:r>
              <a:rPr b="0" i="0" lang="en-US" sz="1737" u="none" cap="none" strike="noStrike">
                <a:solidFill>
                  <a:srgbClr val="FFFFFF"/>
                </a:solidFill>
                <a:latin typeface="Arial"/>
                <a:ea typeface="Arial"/>
                <a:cs typeface="Arial"/>
                <a:sym typeface="Arial"/>
              </a:rPr>
              <a:t>Deep Learning</a:t>
            </a:r>
            <a:endParaRPr/>
          </a:p>
        </p:txBody>
      </p:sp>
      <p:sp>
        <p:nvSpPr>
          <p:cNvPr id="223" name="Google Shape;223;p8"/>
          <p:cNvSpPr txBox="1"/>
          <p:nvPr/>
        </p:nvSpPr>
        <p:spPr>
          <a:xfrm>
            <a:off x="4018773" y="3239244"/>
            <a:ext cx="3024000" cy="2943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1912" u="none" cap="none" strike="noStrike">
                <a:solidFill>
                  <a:srgbClr val="FFFFFF"/>
                </a:solidFill>
                <a:latin typeface="Arial"/>
                <a:ea typeface="Arial"/>
                <a:cs typeface="Arial"/>
                <a:sym typeface="Arial"/>
              </a:rPr>
              <a:t>Description</a:t>
            </a:r>
            <a:endParaRPr/>
          </a:p>
        </p:txBody>
      </p:sp>
      <p:sp>
        <p:nvSpPr>
          <p:cNvPr id="224" name="Google Shape;224;p8"/>
          <p:cNvSpPr txBox="1"/>
          <p:nvPr/>
        </p:nvSpPr>
        <p:spPr>
          <a:xfrm>
            <a:off x="6982922" y="3239244"/>
            <a:ext cx="3045900" cy="2943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1912" u="none" cap="none" strike="noStrike">
                <a:solidFill>
                  <a:srgbClr val="FFFFFF"/>
                </a:solidFill>
                <a:latin typeface="Arial"/>
                <a:ea typeface="Arial"/>
                <a:cs typeface="Arial"/>
                <a:sym typeface="Arial"/>
              </a:rPr>
              <a:t>General Example</a:t>
            </a:r>
            <a:endParaRPr/>
          </a:p>
        </p:txBody>
      </p:sp>
      <p:sp>
        <p:nvSpPr>
          <p:cNvPr id="225" name="Google Shape;225;p8"/>
          <p:cNvSpPr txBox="1"/>
          <p:nvPr/>
        </p:nvSpPr>
        <p:spPr>
          <a:xfrm>
            <a:off x="10110538" y="3239244"/>
            <a:ext cx="3206400" cy="2943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1912" u="none" cap="none" strike="noStrike">
                <a:solidFill>
                  <a:srgbClr val="FFFFFF"/>
                </a:solidFill>
                <a:latin typeface="Arial"/>
                <a:ea typeface="Arial"/>
                <a:cs typeface="Arial"/>
                <a:sym typeface="Arial"/>
              </a:rPr>
              <a:t>Example in LENR</a:t>
            </a:r>
            <a:endParaRPr/>
          </a:p>
        </p:txBody>
      </p:sp>
      <p:sp>
        <p:nvSpPr>
          <p:cNvPr id="226" name="Google Shape;226;p8"/>
          <p:cNvSpPr txBox="1"/>
          <p:nvPr/>
        </p:nvSpPr>
        <p:spPr>
          <a:xfrm>
            <a:off x="4114639" y="4259663"/>
            <a:ext cx="3059100" cy="5139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Trains on labeled data to make predictions or classifications.</a:t>
            </a:r>
            <a:endParaRPr/>
          </a:p>
        </p:txBody>
      </p:sp>
      <p:sp>
        <p:nvSpPr>
          <p:cNvPr id="227" name="Google Shape;227;p8"/>
          <p:cNvSpPr txBox="1"/>
          <p:nvPr/>
        </p:nvSpPr>
        <p:spPr>
          <a:xfrm>
            <a:off x="4114639" y="5253354"/>
            <a:ext cx="3059100" cy="8136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Finds patterns without labeled examples, uncovering hidden structures.</a:t>
            </a:r>
            <a:endParaRPr/>
          </a:p>
        </p:txBody>
      </p:sp>
      <p:sp>
        <p:nvSpPr>
          <p:cNvPr id="228" name="Google Shape;228;p8"/>
          <p:cNvSpPr txBox="1"/>
          <p:nvPr/>
        </p:nvSpPr>
        <p:spPr>
          <a:xfrm>
            <a:off x="4087468" y="6312504"/>
            <a:ext cx="2886900" cy="5139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Combines labeled and unlabeled data to improve learning efficiency.</a:t>
            </a:r>
            <a:endParaRPr/>
          </a:p>
        </p:txBody>
      </p:sp>
      <p:sp>
        <p:nvSpPr>
          <p:cNvPr id="229" name="Google Shape;229;p8"/>
          <p:cNvSpPr txBox="1"/>
          <p:nvPr/>
        </p:nvSpPr>
        <p:spPr>
          <a:xfrm>
            <a:off x="4114639" y="7371654"/>
            <a:ext cx="2974500" cy="1113300"/>
          </a:xfrm>
          <a:prstGeom prst="rect">
            <a:avLst/>
          </a:prstGeom>
          <a:noFill/>
          <a:ln>
            <a:noFill/>
          </a:ln>
        </p:spPr>
        <p:txBody>
          <a:bodyPr anchorCtr="0" anchor="t" bIns="0" lIns="0" spcFirstLastPara="1" rIns="0" wrap="square" tIns="0">
            <a:spAutoFit/>
          </a:bodyPr>
          <a:lstStyle/>
          <a:p>
            <a:pPr indent="0" lvl="0" marL="0" marR="0" rtl="0" algn="l">
              <a:lnSpc>
                <a:spcPct val="108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Utilizes artificial neural networks to analyze complex data.</a:t>
            </a:r>
            <a:endParaRPr/>
          </a:p>
          <a:p>
            <a:pPr indent="0" lvl="0" marL="0" marR="0" rtl="0" algn="l">
              <a:lnSpc>
                <a:spcPct val="139971"/>
              </a:lnSpc>
              <a:spcBef>
                <a:spcPts val="0"/>
              </a:spcBef>
              <a:spcAft>
                <a:spcPts val="0"/>
              </a:spcAft>
              <a:buNone/>
            </a:pPr>
            <a:r>
              <a:t/>
            </a:r>
            <a:endParaRPr b="0" i="0" sz="1391" u="none" cap="none" strike="noStrike">
              <a:solidFill>
                <a:srgbClr val="FFFFFF"/>
              </a:solidFill>
              <a:latin typeface="Arial"/>
              <a:ea typeface="Arial"/>
              <a:cs typeface="Arial"/>
              <a:sym typeface="Arial"/>
            </a:endParaRPr>
          </a:p>
        </p:txBody>
      </p:sp>
      <p:sp>
        <p:nvSpPr>
          <p:cNvPr id="230" name="Google Shape;230;p8"/>
          <p:cNvSpPr txBox="1"/>
          <p:nvPr/>
        </p:nvSpPr>
        <p:spPr>
          <a:xfrm>
            <a:off x="7086662" y="4351035"/>
            <a:ext cx="2917500" cy="5139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Email spam filtering using labeled spam and non-spam emails.</a:t>
            </a:r>
            <a:endParaRPr/>
          </a:p>
        </p:txBody>
      </p:sp>
      <p:sp>
        <p:nvSpPr>
          <p:cNvPr id="231" name="Google Shape;231;p8"/>
          <p:cNvSpPr txBox="1"/>
          <p:nvPr/>
        </p:nvSpPr>
        <p:spPr>
          <a:xfrm>
            <a:off x="10460239" y="4240460"/>
            <a:ext cx="3045900" cy="5139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Predicting nuclear reactions using support vector machines.</a:t>
            </a:r>
            <a:endParaRPr/>
          </a:p>
        </p:txBody>
      </p:sp>
      <p:sp>
        <p:nvSpPr>
          <p:cNvPr id="232" name="Google Shape;232;p8"/>
          <p:cNvSpPr txBox="1"/>
          <p:nvPr/>
        </p:nvSpPr>
        <p:spPr>
          <a:xfrm>
            <a:off x="7086662" y="5281272"/>
            <a:ext cx="3033900" cy="5139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Customer segmentation in marketing based on purchasing behavior.</a:t>
            </a:r>
            <a:endParaRPr/>
          </a:p>
        </p:txBody>
      </p:sp>
      <p:sp>
        <p:nvSpPr>
          <p:cNvPr id="233" name="Google Shape;233;p8"/>
          <p:cNvSpPr txBox="1"/>
          <p:nvPr/>
        </p:nvSpPr>
        <p:spPr>
          <a:xfrm>
            <a:off x="10384874" y="5190178"/>
            <a:ext cx="3116100" cy="8136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Clustering similar experimental datasets to discover unknown phenomena and recognizable patterns.</a:t>
            </a:r>
            <a:endParaRPr/>
          </a:p>
        </p:txBody>
      </p:sp>
      <p:sp>
        <p:nvSpPr>
          <p:cNvPr id="234" name="Google Shape;234;p8"/>
          <p:cNvSpPr txBox="1"/>
          <p:nvPr/>
        </p:nvSpPr>
        <p:spPr>
          <a:xfrm>
            <a:off x="7086662" y="6253206"/>
            <a:ext cx="3045900" cy="8136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Language translation models trained on a mix of labeled translations and large amounts of unlabeled text.</a:t>
            </a:r>
            <a:endParaRPr/>
          </a:p>
        </p:txBody>
      </p:sp>
      <p:sp>
        <p:nvSpPr>
          <p:cNvPr id="235" name="Google Shape;235;p8"/>
          <p:cNvSpPr txBox="1"/>
          <p:nvPr/>
        </p:nvSpPr>
        <p:spPr>
          <a:xfrm>
            <a:off x="10350844" y="6373301"/>
            <a:ext cx="3184200" cy="813600"/>
          </a:xfrm>
          <a:prstGeom prst="rect">
            <a:avLst/>
          </a:prstGeom>
          <a:noFill/>
          <a:ln>
            <a:noFill/>
          </a:ln>
        </p:spPr>
        <p:txBody>
          <a:bodyPr anchorCtr="0" anchor="t" bIns="0" lIns="0" spcFirstLastPara="1" rIns="0" wrap="square" tIns="0">
            <a:spAutoFit/>
          </a:bodyPr>
          <a:lstStyle/>
          <a:p>
            <a:pPr indent="0" lvl="0" marL="0" marR="0" rtl="0" algn="ctr">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Multi-Model models that translate nanoscale topologies into </a:t>
            </a:r>
            <a:r>
              <a:rPr lang="en-US" sz="1391">
                <a:solidFill>
                  <a:srgbClr val="FFFFFF"/>
                </a:solidFill>
              </a:rPr>
              <a:t>mathematical</a:t>
            </a:r>
            <a:r>
              <a:rPr b="0" i="0" lang="en-US" sz="1391" u="none" cap="none" strike="noStrike">
                <a:solidFill>
                  <a:srgbClr val="FFFFFF"/>
                </a:solidFill>
                <a:latin typeface="Arial"/>
                <a:ea typeface="Arial"/>
                <a:cs typeface="Arial"/>
                <a:sym typeface="Arial"/>
              </a:rPr>
              <a:t> language and visa-versa.</a:t>
            </a:r>
            <a:endParaRPr/>
          </a:p>
        </p:txBody>
      </p:sp>
      <p:sp>
        <p:nvSpPr>
          <p:cNvPr id="236" name="Google Shape;236;p8"/>
          <p:cNvSpPr txBox="1"/>
          <p:nvPr/>
        </p:nvSpPr>
        <p:spPr>
          <a:xfrm>
            <a:off x="7086662" y="7491736"/>
            <a:ext cx="3022500" cy="8136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Self-driving cars using deep learning to process visual input and make driving decisions.</a:t>
            </a:r>
            <a:endParaRPr/>
          </a:p>
        </p:txBody>
      </p:sp>
      <p:sp>
        <p:nvSpPr>
          <p:cNvPr id="237" name="Google Shape;237;p8"/>
          <p:cNvSpPr txBox="1"/>
          <p:nvPr/>
        </p:nvSpPr>
        <p:spPr>
          <a:xfrm>
            <a:off x="10420011" y="7658011"/>
            <a:ext cx="3045900" cy="513900"/>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b="0" i="0" lang="en-US" sz="1391" u="none" cap="none" strike="noStrike">
                <a:solidFill>
                  <a:srgbClr val="FFFFFF"/>
                </a:solidFill>
                <a:latin typeface="Arial"/>
                <a:ea typeface="Arial"/>
                <a:cs typeface="Arial"/>
                <a:sym typeface="Arial"/>
              </a:rPr>
              <a:t>Analyzing gamma ray spectra using convolutional neural networks (CNNs).</a:t>
            </a:r>
            <a:endParaRPr/>
          </a:p>
        </p:txBody>
      </p:sp>
      <p:sp>
        <p:nvSpPr>
          <p:cNvPr id="238" name="Google Shape;238;p8"/>
          <p:cNvSpPr/>
          <p:nvPr/>
        </p:nvSpPr>
        <p:spPr>
          <a:xfrm>
            <a:off x="13679758" y="6356738"/>
            <a:ext cx="615315" cy="373380"/>
          </a:xfrm>
          <a:custGeom>
            <a:rect b="b" l="l" r="r" t="t"/>
            <a:pathLst>
              <a:path extrusionOk="0" h="497840" w="820420">
                <a:moveTo>
                  <a:pt x="660400" y="118110"/>
                </a:moveTo>
                <a:cubicBezTo>
                  <a:pt x="586740" y="388620"/>
                  <a:pt x="553720" y="436880"/>
                  <a:pt x="521970" y="463550"/>
                </a:cubicBezTo>
                <a:cubicBezTo>
                  <a:pt x="499110" y="482600"/>
                  <a:pt x="476250" y="497840"/>
                  <a:pt x="449580" y="497840"/>
                </a:cubicBezTo>
                <a:cubicBezTo>
                  <a:pt x="415290" y="497840"/>
                  <a:pt x="359410" y="477520"/>
                  <a:pt x="335280" y="448310"/>
                </a:cubicBezTo>
                <a:cubicBezTo>
                  <a:pt x="308610" y="415290"/>
                  <a:pt x="337820" y="341630"/>
                  <a:pt x="306070" y="303530"/>
                </a:cubicBezTo>
                <a:cubicBezTo>
                  <a:pt x="262890" y="252730"/>
                  <a:pt x="99060" y="236220"/>
                  <a:pt x="52070" y="207010"/>
                </a:cubicBezTo>
                <a:cubicBezTo>
                  <a:pt x="30480" y="194310"/>
                  <a:pt x="19050" y="182880"/>
                  <a:pt x="11430" y="168910"/>
                </a:cubicBezTo>
                <a:cubicBezTo>
                  <a:pt x="5080" y="157480"/>
                  <a:pt x="1270" y="146050"/>
                  <a:pt x="2540" y="132080"/>
                </a:cubicBezTo>
                <a:cubicBezTo>
                  <a:pt x="3810" y="115570"/>
                  <a:pt x="10160" y="91440"/>
                  <a:pt x="21590" y="77470"/>
                </a:cubicBezTo>
                <a:cubicBezTo>
                  <a:pt x="33020" y="63500"/>
                  <a:pt x="45720" y="57150"/>
                  <a:pt x="72390" y="50800"/>
                </a:cubicBezTo>
                <a:cubicBezTo>
                  <a:pt x="151130" y="30480"/>
                  <a:pt x="457200" y="26670"/>
                  <a:pt x="562610" y="43180"/>
                </a:cubicBezTo>
                <a:cubicBezTo>
                  <a:pt x="615950" y="50800"/>
                  <a:pt x="651510" y="59690"/>
                  <a:pt x="678180" y="81280"/>
                </a:cubicBezTo>
                <a:cubicBezTo>
                  <a:pt x="701040" y="100330"/>
                  <a:pt x="713740" y="127000"/>
                  <a:pt x="720090" y="157480"/>
                </a:cubicBezTo>
                <a:cubicBezTo>
                  <a:pt x="727710" y="195580"/>
                  <a:pt x="723900" y="259080"/>
                  <a:pt x="704850" y="292100"/>
                </a:cubicBezTo>
                <a:cubicBezTo>
                  <a:pt x="688340" y="321310"/>
                  <a:pt x="652780" y="340360"/>
                  <a:pt x="621030" y="351790"/>
                </a:cubicBezTo>
                <a:cubicBezTo>
                  <a:pt x="586740" y="363220"/>
                  <a:pt x="542290" y="356870"/>
                  <a:pt x="501650" y="356870"/>
                </a:cubicBezTo>
                <a:cubicBezTo>
                  <a:pt x="459740" y="356870"/>
                  <a:pt x="408940" y="363220"/>
                  <a:pt x="372110" y="354330"/>
                </a:cubicBezTo>
                <a:cubicBezTo>
                  <a:pt x="341630" y="347980"/>
                  <a:pt x="316230" y="339090"/>
                  <a:pt x="294640" y="318770"/>
                </a:cubicBezTo>
                <a:cubicBezTo>
                  <a:pt x="267970" y="294640"/>
                  <a:pt x="243840" y="245110"/>
                  <a:pt x="234950" y="209550"/>
                </a:cubicBezTo>
                <a:cubicBezTo>
                  <a:pt x="227330" y="179070"/>
                  <a:pt x="228600" y="146050"/>
                  <a:pt x="236220" y="118110"/>
                </a:cubicBezTo>
                <a:cubicBezTo>
                  <a:pt x="243840" y="91440"/>
                  <a:pt x="260350" y="62230"/>
                  <a:pt x="281940" y="44450"/>
                </a:cubicBezTo>
                <a:cubicBezTo>
                  <a:pt x="303530" y="26670"/>
                  <a:pt x="332740" y="19050"/>
                  <a:pt x="363220" y="11430"/>
                </a:cubicBezTo>
                <a:cubicBezTo>
                  <a:pt x="400050" y="2540"/>
                  <a:pt x="441960" y="0"/>
                  <a:pt x="486410" y="2540"/>
                </a:cubicBezTo>
                <a:cubicBezTo>
                  <a:pt x="537210" y="5080"/>
                  <a:pt x="604520" y="19050"/>
                  <a:pt x="650240" y="31750"/>
                </a:cubicBezTo>
                <a:cubicBezTo>
                  <a:pt x="685800" y="41910"/>
                  <a:pt x="715010" y="49530"/>
                  <a:pt x="741680" y="67310"/>
                </a:cubicBezTo>
                <a:cubicBezTo>
                  <a:pt x="768350" y="83820"/>
                  <a:pt x="800100" y="113030"/>
                  <a:pt x="811530" y="134620"/>
                </a:cubicBezTo>
                <a:cubicBezTo>
                  <a:pt x="819150" y="147320"/>
                  <a:pt x="820420" y="158750"/>
                  <a:pt x="819150" y="172720"/>
                </a:cubicBezTo>
                <a:cubicBezTo>
                  <a:pt x="817880" y="189230"/>
                  <a:pt x="807720" y="213360"/>
                  <a:pt x="796290" y="226060"/>
                </a:cubicBezTo>
                <a:cubicBezTo>
                  <a:pt x="787400" y="236220"/>
                  <a:pt x="778510" y="240030"/>
                  <a:pt x="762000" y="246380"/>
                </a:cubicBezTo>
                <a:cubicBezTo>
                  <a:pt x="731520" y="257810"/>
                  <a:pt x="666750" y="266700"/>
                  <a:pt x="622300" y="270510"/>
                </a:cubicBezTo>
                <a:cubicBezTo>
                  <a:pt x="582930" y="273050"/>
                  <a:pt x="535940" y="278130"/>
                  <a:pt x="508000" y="267970"/>
                </a:cubicBezTo>
                <a:cubicBezTo>
                  <a:pt x="488950" y="261620"/>
                  <a:pt x="474980" y="250190"/>
                  <a:pt x="466090" y="236220"/>
                </a:cubicBezTo>
                <a:cubicBezTo>
                  <a:pt x="455930" y="222250"/>
                  <a:pt x="450850" y="201930"/>
                  <a:pt x="450850" y="185420"/>
                </a:cubicBezTo>
                <a:cubicBezTo>
                  <a:pt x="450850" y="168910"/>
                  <a:pt x="459740" y="148590"/>
                  <a:pt x="469900" y="135890"/>
                </a:cubicBezTo>
                <a:cubicBezTo>
                  <a:pt x="481330" y="123190"/>
                  <a:pt x="497840" y="110490"/>
                  <a:pt x="515620" y="107950"/>
                </a:cubicBezTo>
                <a:cubicBezTo>
                  <a:pt x="537210" y="105410"/>
                  <a:pt x="574040" y="114300"/>
                  <a:pt x="590550" y="128270"/>
                </a:cubicBezTo>
                <a:cubicBezTo>
                  <a:pt x="604520" y="139700"/>
                  <a:pt x="613410" y="158750"/>
                  <a:pt x="615950" y="175260"/>
                </a:cubicBezTo>
                <a:cubicBezTo>
                  <a:pt x="618490" y="191770"/>
                  <a:pt x="617220" y="212090"/>
                  <a:pt x="608330" y="227330"/>
                </a:cubicBezTo>
                <a:cubicBezTo>
                  <a:pt x="596900" y="245110"/>
                  <a:pt x="565150" y="267970"/>
                  <a:pt x="543560" y="271780"/>
                </a:cubicBezTo>
                <a:cubicBezTo>
                  <a:pt x="525780" y="275590"/>
                  <a:pt x="506730" y="269240"/>
                  <a:pt x="492760" y="260350"/>
                </a:cubicBezTo>
                <a:cubicBezTo>
                  <a:pt x="478790" y="251460"/>
                  <a:pt x="463550" y="236220"/>
                  <a:pt x="457200" y="220980"/>
                </a:cubicBezTo>
                <a:cubicBezTo>
                  <a:pt x="450850" y="205740"/>
                  <a:pt x="449580" y="184150"/>
                  <a:pt x="454660" y="167640"/>
                </a:cubicBezTo>
                <a:cubicBezTo>
                  <a:pt x="459740" y="151130"/>
                  <a:pt x="471170" y="133350"/>
                  <a:pt x="483870" y="123190"/>
                </a:cubicBezTo>
                <a:cubicBezTo>
                  <a:pt x="496570" y="113030"/>
                  <a:pt x="510540" y="110490"/>
                  <a:pt x="533400" y="106680"/>
                </a:cubicBezTo>
                <a:cubicBezTo>
                  <a:pt x="582930" y="97790"/>
                  <a:pt x="726440" y="77470"/>
                  <a:pt x="770890" y="93980"/>
                </a:cubicBezTo>
                <a:cubicBezTo>
                  <a:pt x="792480" y="102870"/>
                  <a:pt x="803910" y="120650"/>
                  <a:pt x="811530" y="134620"/>
                </a:cubicBezTo>
                <a:cubicBezTo>
                  <a:pt x="817880" y="146050"/>
                  <a:pt x="820420" y="158750"/>
                  <a:pt x="819150" y="172720"/>
                </a:cubicBezTo>
                <a:cubicBezTo>
                  <a:pt x="817880" y="189230"/>
                  <a:pt x="808990" y="213360"/>
                  <a:pt x="796290" y="226060"/>
                </a:cubicBezTo>
                <a:cubicBezTo>
                  <a:pt x="783590" y="238760"/>
                  <a:pt x="765810" y="250190"/>
                  <a:pt x="742950" y="250190"/>
                </a:cubicBezTo>
                <a:cubicBezTo>
                  <a:pt x="699770" y="250190"/>
                  <a:pt x="612140" y="172720"/>
                  <a:pt x="556260" y="166370"/>
                </a:cubicBezTo>
                <a:cubicBezTo>
                  <a:pt x="513080" y="161290"/>
                  <a:pt x="439420" y="182880"/>
                  <a:pt x="439420" y="190500"/>
                </a:cubicBezTo>
                <a:cubicBezTo>
                  <a:pt x="439420" y="196850"/>
                  <a:pt x="530860" y="204470"/>
                  <a:pt x="530860" y="208280"/>
                </a:cubicBezTo>
                <a:cubicBezTo>
                  <a:pt x="529590" y="217170"/>
                  <a:pt x="129540" y="241300"/>
                  <a:pt x="54610" y="207010"/>
                </a:cubicBezTo>
                <a:cubicBezTo>
                  <a:pt x="25400" y="193040"/>
                  <a:pt x="12700" y="168910"/>
                  <a:pt x="5080" y="151130"/>
                </a:cubicBezTo>
                <a:cubicBezTo>
                  <a:pt x="0" y="138430"/>
                  <a:pt x="1270" y="124460"/>
                  <a:pt x="3810" y="111760"/>
                </a:cubicBezTo>
                <a:cubicBezTo>
                  <a:pt x="6350" y="99060"/>
                  <a:pt x="11430" y="86360"/>
                  <a:pt x="21590" y="77470"/>
                </a:cubicBezTo>
                <a:cubicBezTo>
                  <a:pt x="35560" y="64770"/>
                  <a:pt x="63500" y="50800"/>
                  <a:pt x="91440" y="49530"/>
                </a:cubicBezTo>
                <a:cubicBezTo>
                  <a:pt x="133350" y="48260"/>
                  <a:pt x="200660" y="76200"/>
                  <a:pt x="252730" y="101600"/>
                </a:cubicBezTo>
                <a:cubicBezTo>
                  <a:pt x="308610" y="128270"/>
                  <a:pt x="378460" y="171450"/>
                  <a:pt x="412750" y="207010"/>
                </a:cubicBezTo>
                <a:cubicBezTo>
                  <a:pt x="434340" y="229870"/>
                  <a:pt x="453390" y="251460"/>
                  <a:pt x="453390" y="275590"/>
                </a:cubicBezTo>
                <a:cubicBezTo>
                  <a:pt x="453390" y="302260"/>
                  <a:pt x="403860" y="355600"/>
                  <a:pt x="407670" y="358140"/>
                </a:cubicBezTo>
                <a:cubicBezTo>
                  <a:pt x="411480" y="360680"/>
                  <a:pt x="453390" y="328930"/>
                  <a:pt x="468630" y="299720"/>
                </a:cubicBezTo>
                <a:cubicBezTo>
                  <a:pt x="494030" y="254000"/>
                  <a:pt x="494030" y="134620"/>
                  <a:pt x="510540" y="91440"/>
                </a:cubicBezTo>
                <a:cubicBezTo>
                  <a:pt x="519430" y="69850"/>
                  <a:pt x="527050" y="55880"/>
                  <a:pt x="538480" y="45720"/>
                </a:cubicBezTo>
                <a:cubicBezTo>
                  <a:pt x="547370" y="36830"/>
                  <a:pt x="558800" y="31750"/>
                  <a:pt x="571500" y="30480"/>
                </a:cubicBezTo>
                <a:cubicBezTo>
                  <a:pt x="586740" y="27940"/>
                  <a:pt x="610870" y="30480"/>
                  <a:pt x="624840" y="39370"/>
                </a:cubicBezTo>
                <a:cubicBezTo>
                  <a:pt x="638810" y="48260"/>
                  <a:pt x="652780" y="68580"/>
                  <a:pt x="657860" y="82550"/>
                </a:cubicBezTo>
                <a:cubicBezTo>
                  <a:pt x="662940" y="93980"/>
                  <a:pt x="660400" y="118110"/>
                  <a:pt x="660400" y="118110"/>
                </a:cubicBezTo>
              </a:path>
            </a:pathLst>
          </a:custGeom>
          <a:solidFill>
            <a:srgbClr val="0F12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856519" y="8899145"/>
            <a:ext cx="952830" cy="923880"/>
          </a:xfrm>
          <a:custGeom>
            <a:rect b="b" l="l" r="r" t="t"/>
            <a:pathLst>
              <a:path extrusionOk="0" h="923880" w="952830">
                <a:moveTo>
                  <a:pt x="0" y="0"/>
                </a:moveTo>
                <a:lnTo>
                  <a:pt x="952830" y="0"/>
                </a:lnTo>
                <a:lnTo>
                  <a:pt x="952830" y="923880"/>
                </a:lnTo>
                <a:lnTo>
                  <a:pt x="0" y="923880"/>
                </a:lnTo>
                <a:lnTo>
                  <a:pt x="0" y="0"/>
                </a:lnTo>
                <a:close/>
              </a:path>
            </a:pathLst>
          </a:custGeom>
          <a:blipFill rotWithShape="1">
            <a:blip r:embed="rId4">
              <a:alphaModFix amt="65999"/>
            </a:blip>
            <a:stretch>
              <a:fillRect b="0" l="-34239" r="-38129" t="0"/>
            </a:stretch>
          </a:blipFill>
          <a:ln>
            <a:noFill/>
          </a:ln>
        </p:spPr>
      </p:sp>
      <p:grpSp>
        <p:nvGrpSpPr>
          <p:cNvPr id="240" name="Google Shape;240;p8"/>
          <p:cNvGrpSpPr/>
          <p:nvPr/>
        </p:nvGrpSpPr>
        <p:grpSpPr>
          <a:xfrm>
            <a:off x="1809349" y="8940072"/>
            <a:ext cx="880425" cy="727130"/>
            <a:chOff x="0" y="0"/>
            <a:chExt cx="1173900" cy="969507"/>
          </a:xfrm>
        </p:grpSpPr>
        <p:sp>
          <p:nvSpPr>
            <p:cNvPr id="241" name="Google Shape;241;p8"/>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5">
                <a:alphaModFix amt="65999"/>
              </a:blip>
              <a:stretch>
                <a:fillRect b="0" l="0" r="0" t="0"/>
              </a:stretch>
            </a:blipFill>
            <a:ln>
              <a:noFill/>
            </a:ln>
          </p:spPr>
        </p:sp>
        <p:sp>
          <p:nvSpPr>
            <p:cNvPr id="242" name="Google Shape;242;p8"/>
            <p:cNvSpPr txBox="1"/>
            <p:nvPr/>
          </p:nvSpPr>
          <p:spPr>
            <a:xfrm>
              <a:off x="0" y="780207"/>
              <a:ext cx="1173900" cy="189300"/>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
        <p:nvSpPr>
          <p:cNvPr id="243" name="Google Shape;243;p8"/>
          <p:cNvSpPr/>
          <p:nvPr/>
        </p:nvSpPr>
        <p:spPr>
          <a:xfrm>
            <a:off x="15794525" y="1951150"/>
            <a:ext cx="1413000" cy="921600"/>
          </a:xfrm>
          <a:prstGeom prst="rect">
            <a:avLst/>
          </a:prstGeom>
          <a:solidFill>
            <a:srgbClr val="0F12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4" name="Google Shape;244;p8"/>
          <p:cNvSpPr/>
          <p:nvPr/>
        </p:nvSpPr>
        <p:spPr>
          <a:xfrm>
            <a:off x="13932225" y="3241225"/>
            <a:ext cx="1413000" cy="921600"/>
          </a:xfrm>
          <a:prstGeom prst="rect">
            <a:avLst/>
          </a:prstGeom>
          <a:solidFill>
            <a:srgbClr val="0F12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5" name="Google Shape;245;p8"/>
          <p:cNvSpPr/>
          <p:nvPr/>
        </p:nvSpPr>
        <p:spPr>
          <a:xfrm>
            <a:off x="13753350" y="5830250"/>
            <a:ext cx="1413000" cy="921600"/>
          </a:xfrm>
          <a:prstGeom prst="rect">
            <a:avLst/>
          </a:prstGeom>
          <a:solidFill>
            <a:srgbClr val="0F12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6" name="Google Shape;246;p8"/>
          <p:cNvSpPr txBox="1"/>
          <p:nvPr/>
        </p:nvSpPr>
        <p:spPr>
          <a:xfrm>
            <a:off x="13543517" y="5946146"/>
            <a:ext cx="1068300" cy="277200"/>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800" u="none" cap="none" strike="noStrike">
                <a:solidFill>
                  <a:srgbClr val="009FE8"/>
                </a:solidFill>
              </a:rPr>
              <a:t>RLHF</a:t>
            </a:r>
            <a:endParaRPr b="1" sz="1800"/>
          </a:p>
        </p:txBody>
      </p:sp>
      <p:sp>
        <p:nvSpPr>
          <p:cNvPr id="247" name="Google Shape;247;p8"/>
          <p:cNvSpPr txBox="1"/>
          <p:nvPr/>
        </p:nvSpPr>
        <p:spPr>
          <a:xfrm>
            <a:off x="13753351" y="3241225"/>
            <a:ext cx="2602500" cy="665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009FE8"/>
                </a:solidFill>
              </a:rPr>
              <a:t>Supervised Learning (Fine-Tuning)</a:t>
            </a:r>
            <a:endParaRPr b="1" sz="1800"/>
          </a:p>
        </p:txBody>
      </p:sp>
      <p:sp>
        <p:nvSpPr>
          <p:cNvPr id="248" name="Google Shape;248;p8"/>
          <p:cNvSpPr txBox="1"/>
          <p:nvPr/>
        </p:nvSpPr>
        <p:spPr>
          <a:xfrm>
            <a:off x="14940850" y="2297350"/>
            <a:ext cx="2256600" cy="664800"/>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None/>
            </a:pPr>
            <a:r>
              <a:rPr b="1" i="0" lang="en-US" sz="1800" u="none" cap="none" strike="noStrike">
                <a:solidFill>
                  <a:srgbClr val="009FE8"/>
                </a:solidFill>
                <a:highlight>
                  <a:schemeClr val="dk1"/>
                </a:highlight>
              </a:rPr>
              <a:t>Unsupervised Learning</a:t>
            </a:r>
            <a:endParaRPr b="1" sz="1800">
              <a:highlight>
                <a:schemeClr val="dk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219"/>
        </a:solidFill>
      </p:bgPr>
    </p:bg>
    <p:spTree>
      <p:nvGrpSpPr>
        <p:cNvPr id="256" name="Shape 256"/>
        <p:cNvGrpSpPr/>
        <p:nvPr/>
      </p:nvGrpSpPr>
      <p:grpSpPr>
        <a:xfrm>
          <a:off x="0" y="0"/>
          <a:ext cx="0" cy="0"/>
          <a:chOff x="0" y="0"/>
          <a:chExt cx="0" cy="0"/>
        </a:xfrm>
      </p:grpSpPr>
      <p:sp>
        <p:nvSpPr>
          <p:cNvPr id="257" name="Google Shape;257;p9"/>
          <p:cNvSpPr/>
          <p:nvPr/>
        </p:nvSpPr>
        <p:spPr>
          <a:xfrm rot="-5400000">
            <a:off x="8360118" y="4023948"/>
            <a:ext cx="2638178" cy="2483185"/>
          </a:xfrm>
          <a:custGeom>
            <a:rect b="b" l="l" r="r" t="t"/>
            <a:pathLst>
              <a:path extrusionOk="0" h="2483185" w="2638178">
                <a:moveTo>
                  <a:pt x="0" y="0"/>
                </a:moveTo>
                <a:lnTo>
                  <a:pt x="2638179" y="0"/>
                </a:lnTo>
                <a:lnTo>
                  <a:pt x="2638179" y="2483185"/>
                </a:lnTo>
                <a:lnTo>
                  <a:pt x="0" y="2483185"/>
                </a:lnTo>
                <a:lnTo>
                  <a:pt x="0" y="0"/>
                </a:lnTo>
                <a:close/>
              </a:path>
            </a:pathLst>
          </a:custGeom>
          <a:blipFill rotWithShape="1">
            <a:blip r:embed="rId3">
              <a:alphaModFix/>
            </a:blip>
            <a:stretch>
              <a:fillRect b="0" l="0" r="0" t="0"/>
            </a:stretch>
          </a:blipFill>
          <a:ln>
            <a:noFill/>
          </a:ln>
        </p:spPr>
      </p:sp>
      <p:sp>
        <p:nvSpPr>
          <p:cNvPr id="258" name="Google Shape;258;p9"/>
          <p:cNvSpPr/>
          <p:nvPr/>
        </p:nvSpPr>
        <p:spPr>
          <a:xfrm>
            <a:off x="4053243" y="801774"/>
            <a:ext cx="11863968" cy="9112475"/>
          </a:xfrm>
          <a:custGeom>
            <a:rect b="b" l="l" r="r" t="t"/>
            <a:pathLst>
              <a:path extrusionOk="0" h="9112475" w="11863968">
                <a:moveTo>
                  <a:pt x="0" y="0"/>
                </a:moveTo>
                <a:lnTo>
                  <a:pt x="11863968" y="0"/>
                </a:lnTo>
                <a:lnTo>
                  <a:pt x="11863968" y="9112475"/>
                </a:lnTo>
                <a:lnTo>
                  <a:pt x="0" y="9112475"/>
                </a:lnTo>
                <a:lnTo>
                  <a:pt x="0" y="0"/>
                </a:lnTo>
                <a:close/>
              </a:path>
            </a:pathLst>
          </a:custGeom>
          <a:blipFill rotWithShape="1">
            <a:blip r:embed="rId4">
              <a:alphaModFix/>
            </a:blip>
            <a:stretch>
              <a:fillRect b="0" l="0" r="-58773" t="0"/>
            </a:stretch>
          </a:blipFill>
          <a:ln>
            <a:noFill/>
          </a:ln>
        </p:spPr>
      </p:sp>
      <p:sp>
        <p:nvSpPr>
          <p:cNvPr id="259" name="Google Shape;259;p9"/>
          <p:cNvSpPr/>
          <p:nvPr/>
        </p:nvSpPr>
        <p:spPr>
          <a:xfrm>
            <a:off x="12935484" y="4065092"/>
            <a:ext cx="1538223" cy="1117615"/>
          </a:xfrm>
          <a:custGeom>
            <a:rect b="b" l="l" r="r" t="t"/>
            <a:pathLst>
              <a:path extrusionOk="0" h="1117615" w="1538223">
                <a:moveTo>
                  <a:pt x="0" y="0"/>
                </a:moveTo>
                <a:lnTo>
                  <a:pt x="1538223" y="0"/>
                </a:lnTo>
                <a:lnTo>
                  <a:pt x="1538223" y="1117615"/>
                </a:lnTo>
                <a:lnTo>
                  <a:pt x="0" y="1117615"/>
                </a:lnTo>
                <a:lnTo>
                  <a:pt x="0" y="0"/>
                </a:lnTo>
                <a:close/>
              </a:path>
            </a:pathLst>
          </a:custGeom>
          <a:blipFill rotWithShape="1">
            <a:blip r:embed="rId5">
              <a:alphaModFix/>
            </a:blip>
            <a:stretch>
              <a:fillRect b="0" l="0" r="0" t="0"/>
            </a:stretch>
          </a:blipFill>
          <a:ln>
            <a:noFill/>
          </a:ln>
        </p:spPr>
      </p:sp>
      <p:sp>
        <p:nvSpPr>
          <p:cNvPr id="260" name="Google Shape;260;p9"/>
          <p:cNvSpPr/>
          <p:nvPr/>
        </p:nvSpPr>
        <p:spPr>
          <a:xfrm>
            <a:off x="4539164" y="4137959"/>
            <a:ext cx="3140453" cy="1044748"/>
          </a:xfrm>
          <a:custGeom>
            <a:rect b="b" l="l" r="r" t="t"/>
            <a:pathLst>
              <a:path extrusionOk="0" h="1044748" w="3140453">
                <a:moveTo>
                  <a:pt x="0" y="0"/>
                </a:moveTo>
                <a:lnTo>
                  <a:pt x="3140453" y="0"/>
                </a:lnTo>
                <a:lnTo>
                  <a:pt x="3140453" y="1044748"/>
                </a:lnTo>
                <a:lnTo>
                  <a:pt x="0" y="1044748"/>
                </a:lnTo>
                <a:lnTo>
                  <a:pt x="0" y="0"/>
                </a:lnTo>
                <a:close/>
              </a:path>
            </a:pathLst>
          </a:custGeom>
          <a:blipFill rotWithShape="1">
            <a:blip r:embed="rId6">
              <a:alphaModFix/>
            </a:blip>
            <a:stretch>
              <a:fillRect b="-73007" l="0" r="0" t="0"/>
            </a:stretch>
          </a:blipFill>
          <a:ln>
            <a:noFill/>
          </a:ln>
        </p:spPr>
      </p:sp>
      <p:sp>
        <p:nvSpPr>
          <p:cNvPr id="261" name="Google Shape;261;p9"/>
          <p:cNvSpPr/>
          <p:nvPr/>
        </p:nvSpPr>
        <p:spPr>
          <a:xfrm>
            <a:off x="11485965" y="2572439"/>
            <a:ext cx="715936" cy="674770"/>
          </a:xfrm>
          <a:custGeom>
            <a:rect b="b" l="l" r="r" t="t"/>
            <a:pathLst>
              <a:path extrusionOk="0" h="674770" w="715936">
                <a:moveTo>
                  <a:pt x="0" y="0"/>
                </a:moveTo>
                <a:lnTo>
                  <a:pt x="715936" y="0"/>
                </a:lnTo>
                <a:lnTo>
                  <a:pt x="715936" y="674770"/>
                </a:lnTo>
                <a:lnTo>
                  <a:pt x="0" y="674770"/>
                </a:lnTo>
                <a:lnTo>
                  <a:pt x="0" y="0"/>
                </a:lnTo>
                <a:close/>
              </a:path>
            </a:pathLst>
          </a:custGeom>
          <a:blipFill rotWithShape="1">
            <a:blip r:embed="rId7">
              <a:alphaModFix/>
            </a:blip>
            <a:stretch>
              <a:fillRect b="0" l="0" r="0" t="0"/>
            </a:stretch>
          </a:blipFill>
          <a:ln>
            <a:noFill/>
          </a:ln>
        </p:spPr>
      </p:sp>
      <p:sp>
        <p:nvSpPr>
          <p:cNvPr id="262" name="Google Shape;262;p9"/>
          <p:cNvSpPr/>
          <p:nvPr/>
        </p:nvSpPr>
        <p:spPr>
          <a:xfrm>
            <a:off x="6942830" y="2420891"/>
            <a:ext cx="977853" cy="977853"/>
          </a:xfrm>
          <a:custGeom>
            <a:rect b="b" l="l" r="r" t="t"/>
            <a:pathLst>
              <a:path extrusionOk="0" h="977853" w="977853">
                <a:moveTo>
                  <a:pt x="0" y="0"/>
                </a:moveTo>
                <a:lnTo>
                  <a:pt x="977852" y="0"/>
                </a:lnTo>
                <a:lnTo>
                  <a:pt x="977852" y="977853"/>
                </a:lnTo>
                <a:lnTo>
                  <a:pt x="0" y="977853"/>
                </a:lnTo>
                <a:lnTo>
                  <a:pt x="0" y="0"/>
                </a:lnTo>
                <a:close/>
              </a:path>
            </a:pathLst>
          </a:custGeom>
          <a:blipFill rotWithShape="1">
            <a:blip r:embed="rId8">
              <a:alphaModFix/>
            </a:blip>
            <a:stretch>
              <a:fillRect b="0" l="0" r="0" t="0"/>
            </a:stretch>
          </a:blipFill>
          <a:ln>
            <a:noFill/>
          </a:ln>
        </p:spPr>
      </p:sp>
      <p:sp>
        <p:nvSpPr>
          <p:cNvPr id="263" name="Google Shape;263;p9"/>
          <p:cNvSpPr/>
          <p:nvPr/>
        </p:nvSpPr>
        <p:spPr>
          <a:xfrm>
            <a:off x="5385091" y="2382436"/>
            <a:ext cx="293285" cy="418978"/>
          </a:xfrm>
          <a:custGeom>
            <a:rect b="b" l="l" r="r" t="t"/>
            <a:pathLst>
              <a:path extrusionOk="0" h="418978" w="293285">
                <a:moveTo>
                  <a:pt x="0" y="0"/>
                </a:moveTo>
                <a:lnTo>
                  <a:pt x="293285" y="0"/>
                </a:lnTo>
                <a:lnTo>
                  <a:pt x="293285" y="418978"/>
                </a:lnTo>
                <a:lnTo>
                  <a:pt x="0" y="418978"/>
                </a:lnTo>
                <a:lnTo>
                  <a:pt x="0" y="0"/>
                </a:lnTo>
                <a:close/>
              </a:path>
            </a:pathLst>
          </a:custGeom>
          <a:blipFill rotWithShape="1">
            <a:blip r:embed="rId9">
              <a:alphaModFix/>
            </a:blip>
            <a:stretch>
              <a:fillRect b="0" l="0" r="0" t="0"/>
            </a:stretch>
          </a:blipFill>
          <a:ln>
            <a:noFill/>
          </a:ln>
        </p:spPr>
      </p:sp>
      <p:sp>
        <p:nvSpPr>
          <p:cNvPr id="264" name="Google Shape;264;p9"/>
          <p:cNvSpPr/>
          <p:nvPr/>
        </p:nvSpPr>
        <p:spPr>
          <a:xfrm>
            <a:off x="5509408" y="2638640"/>
            <a:ext cx="525207" cy="726929"/>
          </a:xfrm>
          <a:custGeom>
            <a:rect b="b" l="l" r="r" t="t"/>
            <a:pathLst>
              <a:path extrusionOk="0" h="726929" w="525207">
                <a:moveTo>
                  <a:pt x="0" y="0"/>
                </a:moveTo>
                <a:lnTo>
                  <a:pt x="525206" y="0"/>
                </a:lnTo>
                <a:lnTo>
                  <a:pt x="525206" y="726930"/>
                </a:lnTo>
                <a:lnTo>
                  <a:pt x="0" y="726930"/>
                </a:lnTo>
                <a:lnTo>
                  <a:pt x="0" y="0"/>
                </a:lnTo>
                <a:close/>
              </a:path>
            </a:pathLst>
          </a:custGeom>
          <a:blipFill rotWithShape="1">
            <a:blip r:embed="rId10">
              <a:alphaModFix/>
            </a:blip>
            <a:stretch>
              <a:fillRect b="0" l="0" r="0" t="0"/>
            </a:stretch>
          </a:blipFill>
          <a:ln>
            <a:noFill/>
          </a:ln>
        </p:spPr>
      </p:sp>
      <p:sp>
        <p:nvSpPr>
          <p:cNvPr id="265" name="Google Shape;265;p9"/>
          <p:cNvSpPr/>
          <p:nvPr/>
        </p:nvSpPr>
        <p:spPr>
          <a:xfrm>
            <a:off x="6264619" y="2864836"/>
            <a:ext cx="457698" cy="461897"/>
          </a:xfrm>
          <a:custGeom>
            <a:rect b="b" l="l" r="r" t="t"/>
            <a:pathLst>
              <a:path extrusionOk="0" h="461897" w="457698">
                <a:moveTo>
                  <a:pt x="0" y="0"/>
                </a:moveTo>
                <a:lnTo>
                  <a:pt x="457698" y="0"/>
                </a:lnTo>
                <a:lnTo>
                  <a:pt x="457698" y="461897"/>
                </a:lnTo>
                <a:lnTo>
                  <a:pt x="0" y="461897"/>
                </a:lnTo>
                <a:lnTo>
                  <a:pt x="0" y="0"/>
                </a:lnTo>
                <a:close/>
              </a:path>
            </a:pathLst>
          </a:custGeom>
          <a:blipFill rotWithShape="1">
            <a:blip r:embed="rId11">
              <a:alphaModFix/>
            </a:blip>
            <a:stretch>
              <a:fillRect b="0" l="0" r="0" t="0"/>
            </a:stretch>
          </a:blipFill>
          <a:ln>
            <a:noFill/>
          </a:ln>
        </p:spPr>
      </p:sp>
      <p:sp>
        <p:nvSpPr>
          <p:cNvPr id="266" name="Google Shape;266;p9"/>
          <p:cNvSpPr/>
          <p:nvPr/>
        </p:nvSpPr>
        <p:spPr>
          <a:xfrm>
            <a:off x="4829364" y="2754370"/>
            <a:ext cx="399455" cy="682829"/>
          </a:xfrm>
          <a:custGeom>
            <a:rect b="b" l="l" r="r" t="t"/>
            <a:pathLst>
              <a:path extrusionOk="0" h="682829" w="399455">
                <a:moveTo>
                  <a:pt x="0" y="0"/>
                </a:moveTo>
                <a:lnTo>
                  <a:pt x="399455" y="0"/>
                </a:lnTo>
                <a:lnTo>
                  <a:pt x="399455" y="682829"/>
                </a:lnTo>
                <a:lnTo>
                  <a:pt x="0" y="682829"/>
                </a:lnTo>
                <a:lnTo>
                  <a:pt x="0" y="0"/>
                </a:lnTo>
                <a:close/>
              </a:path>
            </a:pathLst>
          </a:custGeom>
          <a:blipFill rotWithShape="1">
            <a:blip r:embed="rId12">
              <a:alphaModFix/>
            </a:blip>
            <a:stretch>
              <a:fillRect b="0" l="0" r="0" t="0"/>
            </a:stretch>
          </a:blipFill>
          <a:ln>
            <a:noFill/>
          </a:ln>
        </p:spPr>
      </p:sp>
      <p:sp>
        <p:nvSpPr>
          <p:cNvPr id="267" name="Google Shape;267;p9"/>
          <p:cNvSpPr/>
          <p:nvPr/>
        </p:nvSpPr>
        <p:spPr>
          <a:xfrm>
            <a:off x="6231090" y="5038775"/>
            <a:ext cx="287864" cy="287864"/>
          </a:xfrm>
          <a:custGeom>
            <a:rect b="b" l="l" r="r" t="t"/>
            <a:pathLst>
              <a:path extrusionOk="0" h="287864" w="287864">
                <a:moveTo>
                  <a:pt x="0" y="0"/>
                </a:moveTo>
                <a:lnTo>
                  <a:pt x="287864" y="0"/>
                </a:lnTo>
                <a:lnTo>
                  <a:pt x="287864" y="287864"/>
                </a:lnTo>
                <a:lnTo>
                  <a:pt x="0" y="287864"/>
                </a:lnTo>
                <a:lnTo>
                  <a:pt x="0" y="0"/>
                </a:lnTo>
                <a:close/>
              </a:path>
            </a:pathLst>
          </a:custGeom>
          <a:blipFill rotWithShape="1">
            <a:blip r:embed="rId13">
              <a:alphaModFix/>
            </a:blip>
            <a:stretch>
              <a:fillRect b="0" l="0" r="0" t="0"/>
            </a:stretch>
          </a:blipFill>
          <a:ln>
            <a:noFill/>
          </a:ln>
        </p:spPr>
      </p:sp>
      <p:sp>
        <p:nvSpPr>
          <p:cNvPr id="268" name="Google Shape;268;p9"/>
          <p:cNvSpPr/>
          <p:nvPr/>
        </p:nvSpPr>
        <p:spPr>
          <a:xfrm>
            <a:off x="12791552" y="5038775"/>
            <a:ext cx="287864" cy="287864"/>
          </a:xfrm>
          <a:custGeom>
            <a:rect b="b" l="l" r="r" t="t"/>
            <a:pathLst>
              <a:path extrusionOk="0" h="287864" w="287864">
                <a:moveTo>
                  <a:pt x="0" y="0"/>
                </a:moveTo>
                <a:lnTo>
                  <a:pt x="287864" y="0"/>
                </a:lnTo>
                <a:lnTo>
                  <a:pt x="287864" y="287864"/>
                </a:lnTo>
                <a:lnTo>
                  <a:pt x="0" y="287864"/>
                </a:lnTo>
                <a:lnTo>
                  <a:pt x="0" y="0"/>
                </a:lnTo>
                <a:close/>
              </a:path>
            </a:pathLst>
          </a:custGeom>
          <a:blipFill rotWithShape="1">
            <a:blip r:embed="rId14">
              <a:alphaModFix/>
            </a:blip>
            <a:stretch>
              <a:fillRect b="0" l="0" r="0" t="0"/>
            </a:stretch>
          </a:blipFill>
          <a:ln>
            <a:noFill/>
          </a:ln>
        </p:spPr>
      </p:sp>
      <p:sp>
        <p:nvSpPr>
          <p:cNvPr id="269" name="Google Shape;269;p9"/>
          <p:cNvSpPr/>
          <p:nvPr/>
        </p:nvSpPr>
        <p:spPr>
          <a:xfrm>
            <a:off x="214825" y="3901550"/>
            <a:ext cx="4478728" cy="2754778"/>
          </a:xfrm>
          <a:custGeom>
            <a:rect b="b" l="l" r="r" t="t"/>
            <a:pathLst>
              <a:path extrusionOk="0" h="2623598" w="4802926">
                <a:moveTo>
                  <a:pt x="0" y="0"/>
                </a:moveTo>
                <a:lnTo>
                  <a:pt x="4802927" y="0"/>
                </a:lnTo>
                <a:lnTo>
                  <a:pt x="4802927" y="2623598"/>
                </a:lnTo>
                <a:lnTo>
                  <a:pt x="0" y="2623598"/>
                </a:lnTo>
                <a:lnTo>
                  <a:pt x="0" y="0"/>
                </a:lnTo>
                <a:close/>
              </a:path>
            </a:pathLst>
          </a:custGeom>
          <a:blipFill rotWithShape="1">
            <a:blip r:embed="rId15">
              <a:alphaModFix/>
            </a:blip>
            <a:stretch>
              <a:fillRect b="0" l="0" r="0" t="0"/>
            </a:stretch>
          </a:blipFill>
          <a:ln cap="flat" cmpd="sng" w="38100">
            <a:solidFill>
              <a:srgbClr val="737373"/>
            </a:solidFill>
            <a:prstDash val="solid"/>
            <a:round/>
            <a:headEnd len="sm" w="sm" type="none"/>
            <a:tailEnd len="sm" w="sm" type="none"/>
          </a:ln>
        </p:spPr>
      </p:sp>
      <p:sp>
        <p:nvSpPr>
          <p:cNvPr id="270" name="Google Shape;270;p9"/>
          <p:cNvSpPr txBox="1"/>
          <p:nvPr/>
        </p:nvSpPr>
        <p:spPr>
          <a:xfrm>
            <a:off x="970388" y="476247"/>
            <a:ext cx="6660849" cy="1047755"/>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3016" u="none" cap="none" strike="noStrike">
                <a:solidFill>
                  <a:srgbClr val="FFFFFF"/>
                </a:solidFill>
                <a:latin typeface="Arial"/>
                <a:ea typeface="Arial"/>
                <a:cs typeface="Arial"/>
                <a:sym typeface="Arial"/>
              </a:rPr>
              <a:t>Autonomous Research Agent (ARA) with LLMs (Large Language Models)</a:t>
            </a:r>
            <a:endParaRPr/>
          </a:p>
        </p:txBody>
      </p:sp>
      <p:sp>
        <p:nvSpPr>
          <p:cNvPr id="271" name="Google Shape;271;p9"/>
          <p:cNvSpPr txBox="1"/>
          <p:nvPr/>
        </p:nvSpPr>
        <p:spPr>
          <a:xfrm>
            <a:off x="308427" y="3982342"/>
            <a:ext cx="4474500" cy="2549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1762" u="none" cap="none" strike="noStrike">
                <a:solidFill>
                  <a:srgbClr val="5E17EB"/>
                </a:solidFill>
                <a:latin typeface="Arial"/>
                <a:ea typeface="Arial"/>
                <a:cs typeface="Arial"/>
                <a:sym typeface="Arial"/>
              </a:rPr>
              <a:t>WA</a:t>
            </a:r>
            <a:r>
              <a:rPr b="0" i="0" lang="en-US" sz="1762" u="none" cap="none" strike="noStrike">
                <a:solidFill>
                  <a:srgbClr val="000000"/>
                </a:solidFill>
                <a:latin typeface="Arial"/>
                <a:ea typeface="Arial"/>
                <a:cs typeface="Arial"/>
                <a:sym typeface="Arial"/>
              </a:rPr>
              <a:t>: Web APIs</a:t>
            </a:r>
            <a:endParaRPr/>
          </a:p>
          <a:p>
            <a:pPr indent="0" lvl="0" marL="0" marR="0" rtl="0" algn="l">
              <a:lnSpc>
                <a:spcPct val="140011"/>
              </a:lnSpc>
              <a:spcBef>
                <a:spcPts val="0"/>
              </a:spcBef>
              <a:spcAft>
                <a:spcPts val="0"/>
              </a:spcAft>
              <a:buNone/>
            </a:pPr>
            <a:r>
              <a:rPr b="0" i="0" lang="en-US" sz="1762" u="none" cap="none" strike="noStrike">
                <a:solidFill>
                  <a:srgbClr val="DBB52D"/>
                </a:solidFill>
                <a:latin typeface="Arial"/>
                <a:ea typeface="Arial"/>
                <a:cs typeface="Arial"/>
                <a:sym typeface="Arial"/>
              </a:rPr>
              <a:t>SA</a:t>
            </a:r>
            <a:r>
              <a:rPr b="0" i="0" lang="en-US" sz="1762" u="none" cap="none" strike="noStrike">
                <a:solidFill>
                  <a:srgbClr val="000000"/>
                </a:solidFill>
                <a:latin typeface="Arial"/>
                <a:ea typeface="Arial"/>
                <a:cs typeface="Arial"/>
                <a:sym typeface="Arial"/>
              </a:rPr>
              <a:t>: Storage APIs</a:t>
            </a:r>
            <a:endParaRPr/>
          </a:p>
          <a:p>
            <a:pPr indent="0" lvl="0" marL="0" marR="0" rtl="0" algn="l">
              <a:lnSpc>
                <a:spcPct val="140011"/>
              </a:lnSpc>
              <a:spcBef>
                <a:spcPts val="0"/>
              </a:spcBef>
              <a:spcAft>
                <a:spcPts val="0"/>
              </a:spcAft>
              <a:buNone/>
            </a:pPr>
            <a:r>
              <a:rPr b="0" i="0" lang="en-US" sz="1762" u="none" cap="none" strike="noStrike">
                <a:solidFill>
                  <a:srgbClr val="FF3131"/>
                </a:solidFill>
                <a:latin typeface="Arial"/>
                <a:ea typeface="Arial"/>
                <a:cs typeface="Arial"/>
                <a:sym typeface="Arial"/>
              </a:rPr>
              <a:t>PDF/CSV</a:t>
            </a:r>
            <a:r>
              <a:rPr b="0" i="0" lang="en-US" sz="1762" u="none" cap="none" strike="noStrike">
                <a:solidFill>
                  <a:srgbClr val="000000"/>
                </a:solidFill>
                <a:latin typeface="Arial"/>
                <a:ea typeface="Arial"/>
                <a:cs typeface="Arial"/>
                <a:sym typeface="Arial"/>
              </a:rPr>
              <a:t>: PDF &amp; CSV Processing</a:t>
            </a:r>
            <a:endParaRPr/>
          </a:p>
          <a:p>
            <a:pPr indent="0" lvl="0" marL="0" marR="0" rtl="0" algn="l">
              <a:lnSpc>
                <a:spcPct val="140011"/>
              </a:lnSpc>
              <a:spcBef>
                <a:spcPts val="0"/>
              </a:spcBef>
              <a:spcAft>
                <a:spcPts val="0"/>
              </a:spcAft>
              <a:buNone/>
            </a:pPr>
            <a:r>
              <a:rPr b="0" i="0" lang="en-US" sz="1762" u="none" cap="none" strike="noStrike">
                <a:solidFill>
                  <a:srgbClr val="004AAD"/>
                </a:solidFill>
                <a:latin typeface="Arial"/>
                <a:ea typeface="Arial"/>
                <a:cs typeface="Arial"/>
                <a:sym typeface="Arial"/>
              </a:rPr>
              <a:t>PR:</a:t>
            </a:r>
            <a:r>
              <a:rPr b="0" i="0" lang="en-US" sz="1762" u="none" cap="none" strike="noStrike">
                <a:solidFill>
                  <a:srgbClr val="000000"/>
                </a:solidFill>
                <a:latin typeface="Arial"/>
                <a:ea typeface="Arial"/>
                <a:cs typeface="Arial"/>
                <a:sym typeface="Arial"/>
              </a:rPr>
              <a:t> Pattern Recognition</a:t>
            </a:r>
            <a:endParaRPr/>
          </a:p>
          <a:p>
            <a:pPr indent="0" lvl="0" marL="0" marR="0" rtl="0" algn="l">
              <a:lnSpc>
                <a:spcPct val="140011"/>
              </a:lnSpc>
              <a:spcBef>
                <a:spcPts val="0"/>
              </a:spcBef>
              <a:spcAft>
                <a:spcPts val="0"/>
              </a:spcAft>
              <a:buNone/>
            </a:pPr>
            <a:r>
              <a:rPr b="0" i="0" lang="en-US" sz="1762" u="none" cap="none" strike="noStrike">
                <a:solidFill>
                  <a:srgbClr val="CB6CE6"/>
                </a:solidFill>
                <a:latin typeface="Arial"/>
                <a:ea typeface="Arial"/>
                <a:cs typeface="Arial"/>
                <a:sym typeface="Arial"/>
              </a:rPr>
              <a:t>PM</a:t>
            </a:r>
            <a:r>
              <a:rPr b="0" i="0" lang="en-US" sz="1762" u="none" cap="none" strike="noStrike">
                <a:solidFill>
                  <a:srgbClr val="000000"/>
                </a:solidFill>
                <a:latin typeface="Arial"/>
                <a:ea typeface="Arial"/>
                <a:cs typeface="Arial"/>
                <a:sym typeface="Arial"/>
              </a:rPr>
              <a:t>: Predictive Modeling</a:t>
            </a:r>
            <a:endParaRPr/>
          </a:p>
          <a:p>
            <a:pPr indent="0" lvl="0" marL="0" marR="0" rtl="0" algn="l">
              <a:lnSpc>
                <a:spcPct val="140011"/>
              </a:lnSpc>
              <a:spcBef>
                <a:spcPts val="0"/>
              </a:spcBef>
              <a:spcAft>
                <a:spcPts val="0"/>
              </a:spcAft>
              <a:buNone/>
            </a:pPr>
            <a:r>
              <a:rPr b="0" i="0" lang="en-US" sz="1762" u="none" cap="none" strike="noStrike">
                <a:solidFill>
                  <a:srgbClr val="248D05"/>
                </a:solidFill>
                <a:latin typeface="Arial"/>
                <a:ea typeface="Arial"/>
                <a:cs typeface="Arial"/>
                <a:sym typeface="Arial"/>
              </a:rPr>
              <a:t>OPT</a:t>
            </a:r>
            <a:r>
              <a:rPr b="0" i="0" lang="en-US" sz="1762" u="none" cap="none" strike="noStrike">
                <a:solidFill>
                  <a:srgbClr val="000000"/>
                </a:solidFill>
                <a:latin typeface="Arial"/>
                <a:ea typeface="Arial"/>
                <a:cs typeface="Arial"/>
                <a:sym typeface="Arial"/>
              </a:rPr>
              <a:t>: Optimization Algorithms</a:t>
            </a:r>
            <a:endParaRPr/>
          </a:p>
          <a:p>
            <a:pPr indent="0" lvl="0" marL="0" marR="0" rtl="0" algn="l">
              <a:lnSpc>
                <a:spcPct val="140011"/>
              </a:lnSpc>
              <a:spcBef>
                <a:spcPts val="0"/>
              </a:spcBef>
              <a:spcAft>
                <a:spcPts val="0"/>
              </a:spcAft>
              <a:buNone/>
            </a:pPr>
            <a:r>
              <a:rPr b="0" i="0" lang="en-US" sz="1762" u="none" cap="none" strike="noStrike">
                <a:solidFill>
                  <a:srgbClr val="38B6FF"/>
                </a:solidFill>
                <a:latin typeface="Arial"/>
                <a:ea typeface="Arial"/>
                <a:cs typeface="Arial"/>
                <a:sym typeface="Arial"/>
              </a:rPr>
              <a:t>VIS</a:t>
            </a:r>
            <a:r>
              <a:rPr b="0" i="0" lang="en-US" sz="1762" u="none" cap="none" strike="noStrike">
                <a:solidFill>
                  <a:srgbClr val="000000"/>
                </a:solidFill>
                <a:latin typeface="Arial"/>
                <a:ea typeface="Arial"/>
                <a:cs typeface="Arial"/>
                <a:sym typeface="Arial"/>
              </a:rPr>
              <a:t>: Data Visualization and Interpretation</a:t>
            </a:r>
            <a:endParaRPr/>
          </a:p>
        </p:txBody>
      </p:sp>
      <p:sp>
        <p:nvSpPr>
          <p:cNvPr id="272" name="Google Shape;272;p9"/>
          <p:cNvSpPr txBox="1"/>
          <p:nvPr/>
        </p:nvSpPr>
        <p:spPr>
          <a:xfrm>
            <a:off x="8108990" y="1254275"/>
            <a:ext cx="3140400" cy="369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400" u="none" cap="none" strike="noStrike">
                <a:solidFill>
                  <a:srgbClr val="FFFFFF"/>
                </a:solidFill>
                <a:highlight>
                  <a:schemeClr val="dk1"/>
                </a:highlight>
              </a:rPr>
              <a:t>User Interface (UI)</a:t>
            </a:r>
            <a:endParaRPr b="1" sz="2400">
              <a:highlight>
                <a:schemeClr val="dk1"/>
              </a:highlight>
            </a:endParaRPr>
          </a:p>
        </p:txBody>
      </p:sp>
      <p:sp>
        <p:nvSpPr>
          <p:cNvPr id="273" name="Google Shape;273;p9"/>
          <p:cNvSpPr txBox="1"/>
          <p:nvPr/>
        </p:nvSpPr>
        <p:spPr>
          <a:xfrm>
            <a:off x="7668975" y="2657963"/>
            <a:ext cx="4110900" cy="88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400" u="none" cap="none" strike="noStrike">
                <a:solidFill>
                  <a:srgbClr val="FFFFFF"/>
                </a:solidFill>
              </a:rPr>
              <a:t>Large</a:t>
            </a:r>
            <a:endParaRPr b="1" sz="2400"/>
          </a:p>
          <a:p>
            <a:pPr indent="0" lvl="0" marL="0" marR="0" rtl="0" algn="ctr">
              <a:lnSpc>
                <a:spcPct val="140000"/>
              </a:lnSpc>
              <a:spcBef>
                <a:spcPts val="0"/>
              </a:spcBef>
              <a:spcAft>
                <a:spcPts val="0"/>
              </a:spcAft>
              <a:buNone/>
            </a:pPr>
            <a:r>
              <a:rPr b="1" i="0" lang="en-US" sz="2400" u="none" cap="none" strike="noStrike">
                <a:solidFill>
                  <a:srgbClr val="FFFFFF"/>
                </a:solidFill>
                <a:highlight>
                  <a:schemeClr val="dk1"/>
                </a:highlight>
              </a:rPr>
              <a:t>Language Model (LLM)</a:t>
            </a:r>
            <a:endParaRPr b="1" sz="2400">
              <a:highlight>
                <a:schemeClr val="dk1"/>
              </a:highlight>
            </a:endParaRPr>
          </a:p>
        </p:txBody>
      </p:sp>
      <p:sp>
        <p:nvSpPr>
          <p:cNvPr id="274" name="Google Shape;274;p9"/>
          <p:cNvSpPr txBox="1"/>
          <p:nvPr/>
        </p:nvSpPr>
        <p:spPr>
          <a:xfrm>
            <a:off x="5439629" y="5459138"/>
            <a:ext cx="1870800" cy="369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400" u="none" cap="none" strike="noStrike">
                <a:solidFill>
                  <a:srgbClr val="FFFFFF"/>
                </a:solidFill>
                <a:highlight>
                  <a:schemeClr val="dk1"/>
                </a:highlight>
                <a:latin typeface="Arial"/>
                <a:ea typeface="Arial"/>
                <a:cs typeface="Arial"/>
                <a:sym typeface="Arial"/>
              </a:rPr>
              <a:t>Langchain</a:t>
            </a:r>
            <a:endParaRPr sz="2400">
              <a:highlight>
                <a:schemeClr val="dk1"/>
              </a:highlight>
            </a:endParaRPr>
          </a:p>
        </p:txBody>
      </p:sp>
      <p:sp>
        <p:nvSpPr>
          <p:cNvPr id="275" name="Google Shape;275;p9"/>
          <p:cNvSpPr txBox="1"/>
          <p:nvPr/>
        </p:nvSpPr>
        <p:spPr>
          <a:xfrm>
            <a:off x="12298345" y="5459150"/>
            <a:ext cx="1870800" cy="369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400" u="none" cap="none" strike="noStrike">
                <a:solidFill>
                  <a:srgbClr val="FFFFFF"/>
                </a:solidFill>
                <a:highlight>
                  <a:schemeClr val="dk1"/>
                </a:highlight>
              </a:rPr>
              <a:t>AutoGPT</a:t>
            </a:r>
            <a:endParaRPr b="1" sz="2400">
              <a:highlight>
                <a:schemeClr val="dk1"/>
              </a:highlight>
            </a:endParaRPr>
          </a:p>
        </p:txBody>
      </p:sp>
      <p:sp>
        <p:nvSpPr>
          <p:cNvPr id="276" name="Google Shape;276;p9"/>
          <p:cNvSpPr txBox="1"/>
          <p:nvPr/>
        </p:nvSpPr>
        <p:spPr>
          <a:xfrm>
            <a:off x="4466998" y="7473500"/>
            <a:ext cx="715800" cy="31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50" u="none" cap="none" strike="noStrike">
                <a:solidFill>
                  <a:srgbClr val="FFFFFF"/>
                </a:solidFill>
                <a:highlight>
                  <a:schemeClr val="dk1"/>
                </a:highlight>
              </a:rPr>
              <a:t>WA</a:t>
            </a:r>
            <a:endParaRPr b="1">
              <a:highlight>
                <a:schemeClr val="dk1"/>
              </a:highlight>
            </a:endParaRPr>
          </a:p>
        </p:txBody>
      </p:sp>
      <p:sp>
        <p:nvSpPr>
          <p:cNvPr id="277" name="Google Shape;277;p9"/>
          <p:cNvSpPr txBox="1"/>
          <p:nvPr/>
        </p:nvSpPr>
        <p:spPr>
          <a:xfrm>
            <a:off x="5292972" y="7492688"/>
            <a:ext cx="7158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rPr>
              <a:t>SA</a:t>
            </a:r>
            <a:endParaRPr b="1" sz="1800"/>
          </a:p>
        </p:txBody>
      </p:sp>
      <p:sp>
        <p:nvSpPr>
          <p:cNvPr id="278" name="Google Shape;278;p9"/>
          <p:cNvSpPr txBox="1"/>
          <p:nvPr/>
        </p:nvSpPr>
        <p:spPr>
          <a:xfrm>
            <a:off x="6760665" y="7437166"/>
            <a:ext cx="11301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PDF/CSV</a:t>
            </a:r>
            <a:endParaRPr b="1" sz="1800">
              <a:highlight>
                <a:schemeClr val="dk1"/>
              </a:highlight>
            </a:endParaRPr>
          </a:p>
        </p:txBody>
      </p:sp>
      <p:sp>
        <p:nvSpPr>
          <p:cNvPr id="279" name="Google Shape;279;p9"/>
          <p:cNvSpPr txBox="1"/>
          <p:nvPr/>
        </p:nvSpPr>
        <p:spPr>
          <a:xfrm>
            <a:off x="9468638" y="7437175"/>
            <a:ext cx="7158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PR</a:t>
            </a:r>
            <a:endParaRPr b="1" sz="1800">
              <a:highlight>
                <a:schemeClr val="dk1"/>
              </a:highlight>
            </a:endParaRPr>
          </a:p>
        </p:txBody>
      </p:sp>
      <p:sp>
        <p:nvSpPr>
          <p:cNvPr id="280" name="Google Shape;280;p9"/>
          <p:cNvSpPr txBox="1"/>
          <p:nvPr/>
        </p:nvSpPr>
        <p:spPr>
          <a:xfrm>
            <a:off x="12007964" y="7437166"/>
            <a:ext cx="4047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PM</a:t>
            </a:r>
            <a:endParaRPr b="1" sz="1800">
              <a:highlight>
                <a:schemeClr val="dk1"/>
              </a:highlight>
            </a:endParaRPr>
          </a:p>
        </p:txBody>
      </p:sp>
      <p:sp>
        <p:nvSpPr>
          <p:cNvPr id="281" name="Google Shape;281;p9"/>
          <p:cNvSpPr txBox="1"/>
          <p:nvPr/>
        </p:nvSpPr>
        <p:spPr>
          <a:xfrm>
            <a:off x="13466717" y="7421763"/>
            <a:ext cx="8805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OPT</a:t>
            </a:r>
            <a:endParaRPr b="1" sz="1800">
              <a:highlight>
                <a:schemeClr val="dk1"/>
              </a:highlight>
            </a:endParaRPr>
          </a:p>
        </p:txBody>
      </p:sp>
      <p:sp>
        <p:nvSpPr>
          <p:cNvPr id="282" name="Google Shape;282;p9"/>
          <p:cNvSpPr txBox="1"/>
          <p:nvPr/>
        </p:nvSpPr>
        <p:spPr>
          <a:xfrm>
            <a:off x="14321965" y="7421775"/>
            <a:ext cx="7158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VIS</a:t>
            </a:r>
            <a:endParaRPr b="1" sz="1800">
              <a:highlight>
                <a:schemeClr val="dk1"/>
              </a:highlight>
            </a:endParaRPr>
          </a:p>
        </p:txBody>
      </p:sp>
      <p:sp>
        <p:nvSpPr>
          <p:cNvPr id="283" name="Google Shape;283;p9"/>
          <p:cNvSpPr txBox="1"/>
          <p:nvPr/>
        </p:nvSpPr>
        <p:spPr>
          <a:xfrm>
            <a:off x="4210126" y="9598650"/>
            <a:ext cx="1449900" cy="31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50" u="none" cap="none" strike="noStrike">
                <a:solidFill>
                  <a:srgbClr val="FFFFFF"/>
                </a:solidFill>
                <a:highlight>
                  <a:schemeClr val="dk1"/>
                </a:highlight>
              </a:rPr>
              <a:t>Libraries</a:t>
            </a:r>
            <a:endParaRPr b="1">
              <a:highlight>
                <a:schemeClr val="dk1"/>
              </a:highlight>
            </a:endParaRPr>
          </a:p>
        </p:txBody>
      </p:sp>
      <p:sp>
        <p:nvSpPr>
          <p:cNvPr id="284" name="Google Shape;284;p9"/>
          <p:cNvSpPr txBox="1"/>
          <p:nvPr/>
        </p:nvSpPr>
        <p:spPr>
          <a:xfrm>
            <a:off x="8423361" y="9617851"/>
            <a:ext cx="25116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Pattern Recognition</a:t>
            </a:r>
            <a:endParaRPr b="1" sz="1800">
              <a:highlight>
                <a:schemeClr val="dk1"/>
              </a:highlight>
            </a:endParaRPr>
          </a:p>
        </p:txBody>
      </p:sp>
      <p:sp>
        <p:nvSpPr>
          <p:cNvPr id="285" name="Google Shape;285;p9"/>
          <p:cNvSpPr txBox="1"/>
          <p:nvPr/>
        </p:nvSpPr>
        <p:spPr>
          <a:xfrm>
            <a:off x="12378921" y="9617851"/>
            <a:ext cx="30561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Optimization Algorithms</a:t>
            </a:r>
            <a:endParaRPr b="1" sz="1800">
              <a:highlight>
                <a:schemeClr val="dk1"/>
              </a:highlight>
            </a:endParaRPr>
          </a:p>
        </p:txBody>
      </p:sp>
      <p:sp>
        <p:nvSpPr>
          <p:cNvPr id="286" name="Google Shape;286;p9"/>
          <p:cNvSpPr txBox="1"/>
          <p:nvPr/>
        </p:nvSpPr>
        <p:spPr>
          <a:xfrm>
            <a:off x="5686695" y="8480761"/>
            <a:ext cx="32781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LENR Research Databases</a:t>
            </a:r>
            <a:endParaRPr b="1" sz="1800">
              <a:highlight>
                <a:schemeClr val="dk1"/>
              </a:highlight>
            </a:endParaRPr>
          </a:p>
        </p:txBody>
      </p:sp>
      <p:sp>
        <p:nvSpPr>
          <p:cNvPr id="287" name="Google Shape;287;p9"/>
          <p:cNvSpPr txBox="1"/>
          <p:nvPr/>
        </p:nvSpPr>
        <p:spPr>
          <a:xfrm>
            <a:off x="10954758" y="8480761"/>
            <a:ext cx="25113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Predictive Modeling</a:t>
            </a:r>
            <a:endParaRPr b="1" sz="1800">
              <a:highlight>
                <a:schemeClr val="dk1"/>
              </a:highlight>
            </a:endParaRPr>
          </a:p>
        </p:txBody>
      </p:sp>
      <p:sp>
        <p:nvSpPr>
          <p:cNvPr id="288" name="Google Shape;288;p9"/>
          <p:cNvSpPr txBox="1"/>
          <p:nvPr/>
        </p:nvSpPr>
        <p:spPr>
          <a:xfrm>
            <a:off x="12791541" y="6439723"/>
            <a:ext cx="43275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FFFFFF"/>
                </a:solidFill>
                <a:highlight>
                  <a:schemeClr val="dk1"/>
                </a:highlight>
              </a:rPr>
              <a:t>Data Visualization &amp; Interpretation</a:t>
            </a:r>
            <a:endParaRPr b="1" sz="1800">
              <a:highlight>
                <a:schemeClr val="dk1"/>
              </a:highlight>
            </a:endParaRPr>
          </a:p>
        </p:txBody>
      </p:sp>
      <p:sp>
        <p:nvSpPr>
          <p:cNvPr id="289" name="Google Shape;289;p9"/>
          <p:cNvSpPr/>
          <p:nvPr/>
        </p:nvSpPr>
        <p:spPr>
          <a:xfrm>
            <a:off x="4678353" y="7120704"/>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16">
              <a:alphaModFix/>
            </a:blip>
            <a:stretch>
              <a:fillRect b="0" l="0" r="0" t="0"/>
            </a:stretch>
          </a:blipFill>
          <a:ln>
            <a:noFill/>
          </a:ln>
        </p:spPr>
      </p:sp>
      <p:sp>
        <p:nvSpPr>
          <p:cNvPr id="290" name="Google Shape;290;p9"/>
          <p:cNvSpPr/>
          <p:nvPr/>
        </p:nvSpPr>
        <p:spPr>
          <a:xfrm>
            <a:off x="5434421" y="7120704"/>
            <a:ext cx="208743" cy="208743"/>
          </a:xfrm>
          <a:custGeom>
            <a:rect b="b" l="l" r="r" t="t"/>
            <a:pathLst>
              <a:path extrusionOk="0" h="208743" w="208743">
                <a:moveTo>
                  <a:pt x="0" y="0"/>
                </a:moveTo>
                <a:lnTo>
                  <a:pt x="208742" y="0"/>
                </a:lnTo>
                <a:lnTo>
                  <a:pt x="208742" y="208743"/>
                </a:lnTo>
                <a:lnTo>
                  <a:pt x="0" y="208743"/>
                </a:lnTo>
                <a:lnTo>
                  <a:pt x="0" y="0"/>
                </a:lnTo>
                <a:close/>
              </a:path>
            </a:pathLst>
          </a:custGeom>
          <a:blipFill rotWithShape="1">
            <a:blip r:embed="rId17">
              <a:alphaModFix/>
            </a:blip>
            <a:stretch>
              <a:fillRect b="0" l="0" r="0" t="0"/>
            </a:stretch>
          </a:blipFill>
          <a:ln>
            <a:noFill/>
          </a:ln>
        </p:spPr>
      </p:sp>
      <p:sp>
        <p:nvSpPr>
          <p:cNvPr id="291" name="Google Shape;291;p9"/>
          <p:cNvSpPr/>
          <p:nvPr/>
        </p:nvSpPr>
        <p:spPr>
          <a:xfrm>
            <a:off x="7122942" y="7120704"/>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18">
              <a:alphaModFix/>
            </a:blip>
            <a:stretch>
              <a:fillRect b="0" l="0" r="0" t="0"/>
            </a:stretch>
          </a:blipFill>
          <a:ln>
            <a:noFill/>
          </a:ln>
        </p:spPr>
      </p:sp>
      <p:sp>
        <p:nvSpPr>
          <p:cNvPr id="292" name="Google Shape;292;p9"/>
          <p:cNvSpPr/>
          <p:nvPr/>
        </p:nvSpPr>
        <p:spPr>
          <a:xfrm>
            <a:off x="9602739" y="7120704"/>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19">
              <a:alphaModFix/>
            </a:blip>
            <a:stretch>
              <a:fillRect b="0" l="0" r="0" t="0"/>
            </a:stretch>
          </a:blipFill>
          <a:ln>
            <a:noFill/>
          </a:ln>
        </p:spPr>
      </p:sp>
      <p:sp>
        <p:nvSpPr>
          <p:cNvPr id="293" name="Google Shape;293;p9"/>
          <p:cNvSpPr/>
          <p:nvPr/>
        </p:nvSpPr>
        <p:spPr>
          <a:xfrm>
            <a:off x="12089601" y="7120704"/>
            <a:ext cx="208743" cy="208743"/>
          </a:xfrm>
          <a:custGeom>
            <a:rect b="b" l="l" r="r" t="t"/>
            <a:pathLst>
              <a:path extrusionOk="0" h="208743" w="208743">
                <a:moveTo>
                  <a:pt x="0" y="0"/>
                </a:moveTo>
                <a:lnTo>
                  <a:pt x="208742" y="0"/>
                </a:lnTo>
                <a:lnTo>
                  <a:pt x="208742" y="208743"/>
                </a:lnTo>
                <a:lnTo>
                  <a:pt x="0" y="208743"/>
                </a:lnTo>
                <a:lnTo>
                  <a:pt x="0" y="0"/>
                </a:lnTo>
                <a:close/>
              </a:path>
            </a:pathLst>
          </a:custGeom>
          <a:blipFill rotWithShape="1">
            <a:blip r:embed="rId20">
              <a:alphaModFix/>
            </a:blip>
            <a:stretch>
              <a:fillRect b="0" l="0" r="0" t="0"/>
            </a:stretch>
          </a:blipFill>
          <a:ln>
            <a:noFill/>
          </a:ln>
        </p:spPr>
      </p:sp>
      <p:sp>
        <p:nvSpPr>
          <p:cNvPr id="294" name="Google Shape;294;p9"/>
          <p:cNvSpPr/>
          <p:nvPr/>
        </p:nvSpPr>
        <p:spPr>
          <a:xfrm>
            <a:off x="13704595" y="7120704"/>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21">
              <a:alphaModFix/>
            </a:blip>
            <a:stretch>
              <a:fillRect b="0" l="0" r="0" t="0"/>
            </a:stretch>
          </a:blipFill>
          <a:ln>
            <a:noFill/>
          </a:ln>
        </p:spPr>
      </p:sp>
      <p:sp>
        <p:nvSpPr>
          <p:cNvPr id="295" name="Google Shape;295;p9"/>
          <p:cNvSpPr/>
          <p:nvPr/>
        </p:nvSpPr>
        <p:spPr>
          <a:xfrm>
            <a:off x="14575501" y="7120704"/>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22">
              <a:alphaModFix/>
            </a:blip>
            <a:stretch>
              <a:fillRect b="0" l="0" r="0" t="0"/>
            </a:stretch>
          </a:blipFill>
          <a:ln>
            <a:noFill/>
          </a:ln>
        </p:spPr>
      </p:sp>
      <p:sp>
        <p:nvSpPr>
          <p:cNvPr id="296" name="Google Shape;296;p9"/>
          <p:cNvSpPr/>
          <p:nvPr/>
        </p:nvSpPr>
        <p:spPr>
          <a:xfrm>
            <a:off x="14575501" y="6079262"/>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22">
              <a:alphaModFix/>
            </a:blip>
            <a:stretch>
              <a:fillRect b="0" l="0" r="0" t="0"/>
            </a:stretch>
          </a:blipFill>
          <a:ln>
            <a:noFill/>
          </a:ln>
        </p:spPr>
      </p:sp>
      <p:sp>
        <p:nvSpPr>
          <p:cNvPr id="297" name="Google Shape;297;p9"/>
          <p:cNvSpPr/>
          <p:nvPr/>
        </p:nvSpPr>
        <p:spPr>
          <a:xfrm>
            <a:off x="4678353" y="9197312"/>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16">
              <a:alphaModFix/>
            </a:blip>
            <a:stretch>
              <a:fillRect b="0" l="0" r="0" t="0"/>
            </a:stretch>
          </a:blipFill>
          <a:ln>
            <a:noFill/>
          </a:ln>
        </p:spPr>
      </p:sp>
      <p:sp>
        <p:nvSpPr>
          <p:cNvPr id="298" name="Google Shape;298;p9"/>
          <p:cNvSpPr/>
          <p:nvPr/>
        </p:nvSpPr>
        <p:spPr>
          <a:xfrm>
            <a:off x="7122942" y="8153130"/>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23">
              <a:alphaModFix/>
            </a:blip>
            <a:stretch>
              <a:fillRect b="0" l="0" r="0" t="0"/>
            </a:stretch>
          </a:blipFill>
          <a:ln>
            <a:noFill/>
          </a:ln>
        </p:spPr>
      </p:sp>
      <p:sp>
        <p:nvSpPr>
          <p:cNvPr id="299" name="Google Shape;299;p9"/>
          <p:cNvSpPr/>
          <p:nvPr/>
        </p:nvSpPr>
        <p:spPr>
          <a:xfrm>
            <a:off x="9620052" y="9197312"/>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19">
              <a:alphaModFix/>
            </a:blip>
            <a:stretch>
              <a:fillRect b="0" l="0" r="0" t="0"/>
            </a:stretch>
          </a:blipFill>
          <a:ln>
            <a:noFill/>
          </a:ln>
        </p:spPr>
      </p:sp>
      <p:sp>
        <p:nvSpPr>
          <p:cNvPr id="300" name="Google Shape;300;p9"/>
          <p:cNvSpPr/>
          <p:nvPr/>
        </p:nvSpPr>
        <p:spPr>
          <a:xfrm>
            <a:off x="12089601" y="8153130"/>
            <a:ext cx="208743" cy="208743"/>
          </a:xfrm>
          <a:custGeom>
            <a:rect b="b" l="l" r="r" t="t"/>
            <a:pathLst>
              <a:path extrusionOk="0" h="208743" w="208743">
                <a:moveTo>
                  <a:pt x="0" y="0"/>
                </a:moveTo>
                <a:lnTo>
                  <a:pt x="208742" y="0"/>
                </a:lnTo>
                <a:lnTo>
                  <a:pt x="208742" y="208743"/>
                </a:lnTo>
                <a:lnTo>
                  <a:pt x="0" y="208743"/>
                </a:lnTo>
                <a:lnTo>
                  <a:pt x="0" y="0"/>
                </a:lnTo>
                <a:close/>
              </a:path>
            </a:pathLst>
          </a:custGeom>
          <a:blipFill rotWithShape="1">
            <a:blip r:embed="rId20">
              <a:alphaModFix/>
            </a:blip>
            <a:stretch>
              <a:fillRect b="0" l="0" r="0" t="0"/>
            </a:stretch>
          </a:blipFill>
          <a:ln>
            <a:noFill/>
          </a:ln>
        </p:spPr>
      </p:sp>
      <p:sp>
        <p:nvSpPr>
          <p:cNvPr id="301" name="Google Shape;301;p9"/>
          <p:cNvSpPr/>
          <p:nvPr/>
        </p:nvSpPr>
        <p:spPr>
          <a:xfrm>
            <a:off x="13704595" y="9197312"/>
            <a:ext cx="208743" cy="208743"/>
          </a:xfrm>
          <a:custGeom>
            <a:rect b="b" l="l" r="r" t="t"/>
            <a:pathLst>
              <a:path extrusionOk="0" h="208743" w="208743">
                <a:moveTo>
                  <a:pt x="0" y="0"/>
                </a:moveTo>
                <a:lnTo>
                  <a:pt x="208743" y="0"/>
                </a:lnTo>
                <a:lnTo>
                  <a:pt x="208743" y="208743"/>
                </a:lnTo>
                <a:lnTo>
                  <a:pt x="0" y="208743"/>
                </a:lnTo>
                <a:lnTo>
                  <a:pt x="0" y="0"/>
                </a:lnTo>
                <a:close/>
              </a:path>
            </a:pathLst>
          </a:custGeom>
          <a:blipFill rotWithShape="1">
            <a:blip r:embed="rId21">
              <a:alphaModFix/>
            </a:blip>
            <a:stretch>
              <a:fillRect b="0" l="0" r="0" t="0"/>
            </a:stretch>
          </a:blipFill>
          <a:ln>
            <a:noFill/>
          </a:ln>
        </p:spPr>
      </p:sp>
      <p:sp>
        <p:nvSpPr>
          <p:cNvPr id="302" name="Google Shape;302;p9"/>
          <p:cNvSpPr/>
          <p:nvPr/>
        </p:nvSpPr>
        <p:spPr>
          <a:xfrm>
            <a:off x="9535276" y="704128"/>
            <a:ext cx="287864" cy="287864"/>
          </a:xfrm>
          <a:custGeom>
            <a:rect b="b" l="l" r="r" t="t"/>
            <a:pathLst>
              <a:path extrusionOk="0" h="287864" w="287864">
                <a:moveTo>
                  <a:pt x="0" y="0"/>
                </a:moveTo>
                <a:lnTo>
                  <a:pt x="287864" y="0"/>
                </a:lnTo>
                <a:lnTo>
                  <a:pt x="287864" y="287864"/>
                </a:lnTo>
                <a:lnTo>
                  <a:pt x="0" y="287864"/>
                </a:lnTo>
                <a:lnTo>
                  <a:pt x="0" y="0"/>
                </a:lnTo>
                <a:close/>
              </a:path>
            </a:pathLst>
          </a:custGeom>
          <a:blipFill rotWithShape="1">
            <a:blip r:embed="rId24">
              <a:alphaModFix/>
            </a:blip>
            <a:stretch>
              <a:fillRect b="0" l="0" r="0" t="0"/>
            </a:stretch>
          </a:blipFill>
          <a:ln>
            <a:noFill/>
          </a:ln>
        </p:spPr>
      </p:sp>
      <p:sp>
        <p:nvSpPr>
          <p:cNvPr id="303" name="Google Shape;303;p9"/>
          <p:cNvSpPr txBox="1"/>
          <p:nvPr/>
        </p:nvSpPr>
        <p:spPr>
          <a:xfrm>
            <a:off x="18131730" y="9890760"/>
            <a:ext cx="150316"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7</a:t>
            </a:r>
            <a:endParaRPr/>
          </a:p>
        </p:txBody>
      </p:sp>
      <p:sp>
        <p:nvSpPr>
          <p:cNvPr id="304" name="Google Shape;304;p9"/>
          <p:cNvSpPr/>
          <p:nvPr/>
        </p:nvSpPr>
        <p:spPr>
          <a:xfrm>
            <a:off x="493972" y="8990369"/>
            <a:ext cx="952830" cy="923880"/>
          </a:xfrm>
          <a:custGeom>
            <a:rect b="b" l="l" r="r" t="t"/>
            <a:pathLst>
              <a:path extrusionOk="0" h="923880" w="952830">
                <a:moveTo>
                  <a:pt x="0" y="0"/>
                </a:moveTo>
                <a:lnTo>
                  <a:pt x="952831" y="0"/>
                </a:lnTo>
                <a:lnTo>
                  <a:pt x="952831" y="923880"/>
                </a:lnTo>
                <a:lnTo>
                  <a:pt x="0" y="923880"/>
                </a:lnTo>
                <a:lnTo>
                  <a:pt x="0" y="0"/>
                </a:lnTo>
                <a:close/>
              </a:path>
            </a:pathLst>
          </a:custGeom>
          <a:blipFill rotWithShape="1">
            <a:blip r:embed="rId25">
              <a:alphaModFix amt="65999"/>
            </a:blip>
            <a:stretch>
              <a:fillRect b="0" l="-34239" r="-38129" t="0"/>
            </a:stretch>
          </a:blipFill>
          <a:ln>
            <a:noFill/>
          </a:ln>
        </p:spPr>
      </p:sp>
      <p:grpSp>
        <p:nvGrpSpPr>
          <p:cNvPr id="305" name="Google Shape;305;p9"/>
          <p:cNvGrpSpPr/>
          <p:nvPr/>
        </p:nvGrpSpPr>
        <p:grpSpPr>
          <a:xfrm>
            <a:off x="1446803" y="9031296"/>
            <a:ext cx="880431" cy="731799"/>
            <a:chOff x="0" y="0"/>
            <a:chExt cx="1173908" cy="975732"/>
          </a:xfrm>
        </p:grpSpPr>
        <p:sp>
          <p:nvSpPr>
            <p:cNvPr id="306" name="Google Shape;306;p9"/>
            <p:cNvSpPr/>
            <p:nvPr/>
          </p:nvSpPr>
          <p:spPr>
            <a:xfrm>
              <a:off x="145588" y="0"/>
              <a:ext cx="882732" cy="882732"/>
            </a:xfrm>
            <a:custGeom>
              <a:rect b="b" l="l" r="r" t="t"/>
              <a:pathLst>
                <a:path extrusionOk="0" h="882732" w="882732">
                  <a:moveTo>
                    <a:pt x="0" y="0"/>
                  </a:moveTo>
                  <a:lnTo>
                    <a:pt x="882732" y="0"/>
                  </a:lnTo>
                  <a:lnTo>
                    <a:pt x="882732" y="882732"/>
                  </a:lnTo>
                  <a:lnTo>
                    <a:pt x="0" y="882732"/>
                  </a:lnTo>
                  <a:lnTo>
                    <a:pt x="0" y="0"/>
                  </a:lnTo>
                  <a:close/>
                </a:path>
              </a:pathLst>
            </a:custGeom>
            <a:blipFill rotWithShape="1">
              <a:blip r:embed="rId26">
                <a:alphaModFix amt="65999"/>
              </a:blip>
              <a:stretch>
                <a:fillRect b="0" l="0" r="0" t="0"/>
              </a:stretch>
            </a:blipFill>
            <a:ln>
              <a:noFill/>
            </a:ln>
          </p:spPr>
        </p:sp>
        <p:sp>
          <p:nvSpPr>
            <p:cNvPr id="307" name="Google Shape;307;p9"/>
            <p:cNvSpPr txBox="1"/>
            <p:nvPr/>
          </p:nvSpPr>
          <p:spPr>
            <a:xfrm>
              <a:off x="0" y="780207"/>
              <a:ext cx="1173908" cy="195525"/>
            </a:xfrm>
            <a:prstGeom prst="rect">
              <a:avLst/>
            </a:prstGeom>
            <a:noFill/>
            <a:ln>
              <a:noFill/>
            </a:ln>
          </p:spPr>
          <p:txBody>
            <a:bodyPr anchorCtr="0" anchor="t" bIns="0" lIns="0" spcFirstLastPara="1" rIns="0" wrap="square" tIns="0">
              <a:spAutoFit/>
            </a:bodyPr>
            <a:lstStyle/>
            <a:p>
              <a:pPr indent="0" lvl="0" marL="0" marR="0" rtl="0" algn="ctr">
                <a:lnSpc>
                  <a:spcPct val="140130"/>
                </a:lnSpc>
                <a:spcBef>
                  <a:spcPts val="0"/>
                </a:spcBef>
                <a:spcAft>
                  <a:spcPts val="0"/>
                </a:spcAft>
                <a:buNone/>
              </a:pPr>
              <a:r>
                <a:rPr b="0" i="0" lang="en-US" sz="922" u="none" cap="none" strike="noStrike">
                  <a:solidFill>
                    <a:srgbClr val="497DAE"/>
                  </a:solidFill>
                  <a:latin typeface="Alatsi"/>
                  <a:ea typeface="Alatsi"/>
                  <a:cs typeface="Alatsi"/>
                  <a:sym typeface="Alatsi"/>
                </a:rPr>
                <a:t>Conscious Energy</a:t>
              </a:r>
              <a:endParaRPr/>
            </a:p>
          </p:txBody>
        </p:sp>
      </p:grpSp>
      <p:sp>
        <p:nvSpPr>
          <p:cNvPr id="308" name="Google Shape;308;p9"/>
          <p:cNvSpPr txBox="1"/>
          <p:nvPr/>
        </p:nvSpPr>
        <p:spPr>
          <a:xfrm>
            <a:off x="1239925" y="3544485"/>
            <a:ext cx="2313600" cy="369300"/>
          </a:xfrm>
          <a:prstGeom prst="rect">
            <a:avLst/>
          </a:prstGeom>
          <a:noFill/>
          <a:ln>
            <a:noFill/>
          </a:ln>
        </p:spPr>
        <p:txBody>
          <a:bodyPr anchorCtr="0" anchor="t" bIns="0" lIns="0" spcFirstLastPara="1" rIns="0" wrap="square" tIns="0">
            <a:spAutoFit/>
          </a:bodyPr>
          <a:lstStyle/>
          <a:p>
            <a:pPr indent="0" lvl="0" marL="0" marR="0" rtl="0" algn="ctr">
              <a:lnSpc>
                <a:spcPct val="139989"/>
              </a:lnSpc>
              <a:spcBef>
                <a:spcPts val="0"/>
              </a:spcBef>
              <a:spcAft>
                <a:spcPts val="0"/>
              </a:spcAft>
              <a:buNone/>
            </a:pPr>
            <a:r>
              <a:rPr b="1" i="0" lang="en-US" sz="2400" u="none" cap="none" strike="noStrike">
                <a:solidFill>
                  <a:srgbClr val="FCFFFF"/>
                </a:solidFill>
                <a:highlight>
                  <a:srgbClr val="999999"/>
                </a:highlight>
              </a:rPr>
              <a:t>Legend</a:t>
            </a:r>
            <a:endParaRPr b="1" sz="2400">
              <a:highlight>
                <a:srgbClr val="999999"/>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